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16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19.xml.rels" ContentType="application/vnd.openxmlformats-package.relationships+xml"/>
  <Override PartName="/ppt/slides/_rels/slide3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_rels/presentation.xml.rels" ContentType="application/vnd.openxmlformats-package.relationships+xml"/>
  <Override PartName="/ppt/media/image20.png" ContentType="image/png"/>
  <Override PartName="/ppt/media/image17.jpeg" ContentType="image/jpeg"/>
  <Override PartName="/ppt/media/image2.jpeg" ContentType="image/jpeg"/>
  <Override PartName="/ppt/media/image11.gif" ContentType="image/gif"/>
  <Override PartName="/ppt/media/image21.png" ContentType="image/png"/>
  <Override PartName="/ppt/media/image6.png" ContentType="image/png"/>
  <Override PartName="/ppt/media/image26.png" ContentType="image/png"/>
  <Override PartName="/ppt/media/image10.gif" ContentType="image/gif"/>
  <Override PartName="/ppt/media/image22.jpeg" ContentType="image/jpeg"/>
  <Override PartName="/ppt/media/image8.png" ContentType="image/png"/>
  <Override PartName="/ppt/media/image13.jpeg" ContentType="image/jpeg"/>
  <Override PartName="/ppt/media/image25.jpeg" ContentType="image/jpeg"/>
  <Override PartName="/ppt/media/image9.png" ContentType="image/png"/>
  <Override PartName="/ppt/media/image24.png" ContentType="image/png"/>
  <Override PartName="/ppt/media/image4.png" ContentType="image/png"/>
  <Override PartName="/ppt/media/image1.jpeg" ContentType="image/jpeg"/>
  <Override PartName="/ppt/media/image18.jpeg" ContentType="image/jpeg"/>
  <Override PartName="/ppt/media/image19.jpeg" ContentType="image/jpeg"/>
  <Override PartName="/ppt/media/image3.png" ContentType="image/png"/>
  <Override PartName="/ppt/media/image5.jpeg" ContentType="image/jpeg"/>
  <Override PartName="/ppt/media/image7.jpeg" ContentType="image/jpeg"/>
  <Override PartName="/ppt/media/image23.jpeg" ContentType="image/jpeg"/>
  <Override PartName="/ppt/media/image12.jpeg" ContentType="image/jpeg"/>
  <Override PartName="/ppt/media/image14.png" ContentType="image/png"/>
  <Override PartName="/ppt/media/image15.jpeg" ContentType="image/jpeg"/>
  <Override PartName="/ppt/media/image16.png" ContentType="image/pn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AABA7C45-FE02-4506-8BED-A6AA65CC8CBE}" type="slidenum">
              <a:rPr b="1" lang="en-US" sz="8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8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8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gif"/><Relationship Id="rId2" Type="http://schemas.openxmlformats.org/officeDocument/2006/relationships/image" Target="../media/image11.gif"/><Relationship Id="rId3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s://www.youtube.com/playlist?list=PLe8woe-M54LCXih3arwTNCi4QZ20bhs9L" TargetMode="Externa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hyperlink" Target="https://arxiv.org/abs/1806.06981" TargetMode="External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hyperlink" Target="https://ui.adsabs.harvard.edu/abs/2014ApJ...795..123L/abstract" TargetMode="External"/><Relationship Id="rId3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 descr=""/>
          <p:cNvPicPr/>
          <p:nvPr/>
        </p:nvPicPr>
        <p:blipFill>
          <a:blip r:embed="rId1"/>
          <a:stretch/>
        </p:blipFill>
        <p:spPr>
          <a:xfrm>
            <a:off x="-1238400" y="-57240"/>
            <a:ext cx="10515600" cy="6958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 Tauri </a:t>
            </a: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stars</a:t>
            </a:r>
            <a:endParaRPr b="1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1" lang="en-US" sz="4000" spc="-1" strike="noStrike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6316920" y="126360"/>
            <a:ext cx="5717520" cy="685764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286200" y="1584720"/>
            <a:ext cx="5714640" cy="4762080"/>
          </a:xfrm>
          <a:prstGeom prst="rect">
            <a:avLst/>
          </a:prstGeom>
          <a:ln>
            <a:noFill/>
          </a:ln>
        </p:spPr>
      </p:pic>
      <p:sp>
        <p:nvSpPr>
          <p:cNvPr id="93" name="CustomShape 3"/>
          <p:cNvSpPr/>
          <p:nvPr/>
        </p:nvSpPr>
        <p:spPr>
          <a:xfrm>
            <a:off x="6316920" y="152280"/>
            <a:ext cx="1729800" cy="48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TextShape 3"/>
          <p:cNvSpPr txBox="1"/>
          <p:nvPr/>
        </p:nvSpPr>
        <p:spPr>
          <a:xfrm>
            <a:off x="166320" y="1022400"/>
            <a:ext cx="8869680" cy="4551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0" lang="en-US" sz="3600" spc="-1" strike="noStrike">
                <a:latin typeface="Arial"/>
              </a:rPr>
              <a:t>Atoms/ions/molecules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0" lang="en-US" sz="3600" spc="-1" strike="noStrike">
                <a:latin typeface="Arial"/>
              </a:rPr>
              <a:t>Dust grains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0" lang="en-US" sz="3600" spc="-1" strike="noStrike">
                <a:latin typeface="Arial"/>
              </a:rPr>
              <a:t>Electromagnetic radiation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0" lang="en-US" sz="3600" spc="-1" strike="noStrike">
                <a:latin typeface="Arial"/>
              </a:rPr>
              <a:t>Cosmic rays: ions with non-thermal (high) energies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0" lang="en-US" sz="3600" spc="-1" strike="noStrike">
                <a:latin typeface="Arial"/>
              </a:rPr>
              <a:t>Magnetic fields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7" name="TextShape 4"/>
          <p:cNvSpPr txBox="1"/>
          <p:nvPr/>
        </p:nvSpPr>
        <p:spPr>
          <a:xfrm>
            <a:off x="320040" y="256320"/>
            <a:ext cx="85039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600" spc="-1" strike="noStrike">
                <a:latin typeface="Arial"/>
              </a:rPr>
              <a:t>Interstellar space is not exactly empty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-1238400" y="-56880"/>
            <a:ext cx="10515600" cy="6958440"/>
          </a:xfrm>
          <a:prstGeom prst="rect">
            <a:avLst/>
          </a:prstGeom>
          <a:ln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TextShape 3"/>
          <p:cNvSpPr txBox="1"/>
          <p:nvPr/>
        </p:nvSpPr>
        <p:spPr>
          <a:xfrm>
            <a:off x="166320" y="1022400"/>
            <a:ext cx="8869680" cy="4551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Atoms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Dust grains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Electromagnetic radiation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TextShape 4"/>
          <p:cNvSpPr txBox="1"/>
          <p:nvPr/>
        </p:nvSpPr>
        <p:spPr>
          <a:xfrm>
            <a:off x="320040" y="256320"/>
            <a:ext cx="85039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600" spc="-1" strike="noStrike">
                <a:solidFill>
                  <a:srgbClr val="ffffff"/>
                </a:solidFill>
                <a:latin typeface="Arial"/>
              </a:rPr>
              <a:t>Interstellar space is not exactly empty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-1238400" y="-56880"/>
            <a:ext cx="10515600" cy="6958440"/>
          </a:xfrm>
          <a:prstGeom prst="rect">
            <a:avLst/>
          </a:prstGeom>
          <a:ln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TextShape 3"/>
          <p:cNvSpPr txBox="1"/>
          <p:nvPr/>
        </p:nvSpPr>
        <p:spPr>
          <a:xfrm>
            <a:off x="166320" y="1022400"/>
            <a:ext cx="8869680" cy="4551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Balance between pressure and gravity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Heated by stars (radiation &amp; winds)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Cooled by thermal radiation (line and free-free emission)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Adiabatic expansion/contraction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Heat transport by turbulence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7" name="TextShape 4"/>
          <p:cNvSpPr txBox="1"/>
          <p:nvPr/>
        </p:nvSpPr>
        <p:spPr>
          <a:xfrm>
            <a:off x="320040" y="256320"/>
            <a:ext cx="85039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600" spc="-1" strike="noStrike">
                <a:solidFill>
                  <a:srgbClr val="ffffff"/>
                </a:solidFill>
                <a:latin typeface="Arial"/>
              </a:rPr>
              <a:t>Interstellar gas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TextShape 3"/>
          <p:cNvSpPr txBox="1"/>
          <p:nvPr/>
        </p:nvSpPr>
        <p:spPr>
          <a:xfrm>
            <a:off x="166320" y="1022400"/>
            <a:ext cx="6051600" cy="5612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Gravity</a:t>
            </a:r>
            <a:r>
              <a:rPr b="0" lang="en-US" sz="3600" spc="-1" strike="noStrike">
                <a:latin typeface="Arial"/>
              </a:rPr>
              <a:t> pulls matter in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Pressure</a:t>
            </a:r>
            <a:r>
              <a:rPr b="0" lang="en-US" sz="3600" spc="-1" strike="noStrike">
                <a:latin typeface="Arial"/>
              </a:rPr>
              <a:t> pushes it back 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0" lang="en-US" sz="3600" spc="-1" strike="noStrike">
                <a:latin typeface="Arial"/>
              </a:rPr>
              <a:t>When pressure wins -&gt;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oscillations</a:t>
            </a:r>
            <a:r>
              <a:rPr b="0" lang="en-US" sz="3600" spc="-1" strike="noStrike">
                <a:latin typeface="Arial"/>
              </a:rPr>
              <a:t> (sound waves)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0" lang="en-US" sz="3600" spc="-1" strike="noStrike">
                <a:latin typeface="Arial"/>
              </a:rPr>
              <a:t>When gravity wins -&gt;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collapse</a:t>
            </a:r>
            <a:endParaRPr b="0" lang="en-US" sz="3600" spc="-1" strike="noStrike">
              <a:latin typeface="Arial"/>
            </a:endParaRPr>
          </a:p>
          <a:p>
            <a:endParaRPr b="0" lang="en-US" sz="3600" spc="-1" strike="noStrike">
              <a:latin typeface="Arial"/>
            </a:endParaRPr>
          </a:p>
          <a:p>
            <a:r>
              <a:rPr b="0" lang="en-US" sz="3600" spc="-1" strike="noStrike">
                <a:latin typeface="Arial"/>
              </a:rPr>
              <a:t>Equilibrium if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11" name="TextShape 4"/>
          <p:cNvSpPr txBox="1"/>
          <p:nvPr/>
        </p:nvSpPr>
        <p:spPr>
          <a:xfrm>
            <a:off x="1028880" y="256320"/>
            <a:ext cx="708660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600" spc="-1" strike="noStrike">
                <a:latin typeface="Arial"/>
              </a:rPr>
              <a:t>Gravitational (Jeans') instability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3487680" y="5303520"/>
            <a:ext cx="4572000" cy="110628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6434280" y="944280"/>
            <a:ext cx="2286000" cy="3227760"/>
          </a:xfrm>
          <a:prstGeom prst="rect">
            <a:avLst/>
          </a:prstGeom>
          <a:ln>
            <a:noFill/>
          </a:ln>
        </p:spPr>
      </p:pic>
      <p:sp>
        <p:nvSpPr>
          <p:cNvPr id="114" name="TextShape 5"/>
          <p:cNvSpPr txBox="1"/>
          <p:nvPr/>
        </p:nvSpPr>
        <p:spPr>
          <a:xfrm>
            <a:off x="5963040" y="4173120"/>
            <a:ext cx="283464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2400" spc="-1" strike="noStrike">
                <a:latin typeface="Arial"/>
              </a:rPr>
              <a:t>Sir James H. Jeans (1877-1946)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TextShape 3"/>
          <p:cNvSpPr txBox="1"/>
          <p:nvPr/>
        </p:nvSpPr>
        <p:spPr>
          <a:xfrm>
            <a:off x="166320" y="1022400"/>
            <a:ext cx="8869680" cy="4551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spcAft>
                <a:spcPts val="144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3600" spc="-1" strike="noStrike">
                <a:latin typeface="Arial"/>
              </a:rPr>
              <a:t> </a:t>
            </a:r>
            <a:r>
              <a:rPr b="0" lang="en-US" sz="3600" spc="-1" strike="noStrike">
                <a:latin typeface="Arial"/>
              </a:rPr>
              <a:t>To compress a gas cloud we need to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apply work</a:t>
            </a:r>
            <a:r>
              <a:rPr b="0" lang="en-US" sz="3600" spc="-1" strike="noStrike">
                <a:latin typeface="Arial"/>
              </a:rPr>
              <a:t>, but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gravitational energy</a:t>
            </a:r>
            <a:r>
              <a:rPr b="0" lang="en-US" sz="3600" spc="-1" strike="noStrike">
                <a:latin typeface="Arial"/>
              </a:rPr>
              <a:t> gets released...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3600" spc="-1" strike="noStrike">
                <a:latin typeface="Arial"/>
              </a:rPr>
              <a:t> </a:t>
            </a:r>
            <a:r>
              <a:rPr b="0" lang="en-US" sz="3600" spc="-1" strike="noStrike">
                <a:latin typeface="Arial"/>
              </a:rPr>
              <a:t>If the gas cloud is compressed, it will take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sound_speed times cloud_size</a:t>
            </a:r>
            <a:r>
              <a:rPr b="0" lang="en-US" sz="3600" spc="-1" strike="noStrike">
                <a:latin typeface="Arial"/>
              </a:rPr>
              <a:t> to restore the balance. This time should be smaller than the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free-fall time</a:t>
            </a:r>
            <a:r>
              <a:rPr b="0" lang="en-US" sz="3600" spc="-1" strike="noStrike">
                <a:latin typeface="Arial"/>
              </a:rPr>
              <a:t>.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18" name="TextShape 4"/>
          <p:cNvSpPr txBox="1"/>
          <p:nvPr/>
        </p:nvSpPr>
        <p:spPr>
          <a:xfrm>
            <a:off x="137160" y="256320"/>
            <a:ext cx="8869680" cy="566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200" spc="-1" strike="noStrike">
                <a:latin typeface="Arial"/>
              </a:rPr>
              <a:t>Two ways of thinking about Jeans' instability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TextShape 3"/>
          <p:cNvSpPr txBox="1"/>
          <p:nvPr/>
        </p:nvSpPr>
        <p:spPr>
          <a:xfrm>
            <a:off x="166320" y="3650400"/>
            <a:ext cx="8869680" cy="2138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latin typeface="Arial"/>
              </a:rPr>
              <a:t>The gas cloud is unstable if it is either very massive at a given temperature (think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galaxy formation</a:t>
            </a:r>
            <a:r>
              <a:rPr b="0" lang="en-US" sz="3600" spc="-1" strike="noStrike">
                <a:latin typeface="Arial"/>
              </a:rPr>
              <a:t>) or very cool at a given mass (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star formation</a:t>
            </a:r>
            <a:r>
              <a:rPr b="0" lang="en-US" sz="3600" spc="-1" strike="noStrike">
                <a:latin typeface="Arial"/>
              </a:rPr>
              <a:t>)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22" name="TextShape 4"/>
          <p:cNvSpPr txBox="1"/>
          <p:nvPr/>
        </p:nvSpPr>
        <p:spPr>
          <a:xfrm>
            <a:off x="2960640" y="256320"/>
            <a:ext cx="3223080" cy="65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latin typeface="Arial"/>
              </a:rPr>
              <a:t>Jeans' mass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848880" y="1436760"/>
            <a:ext cx="7581600" cy="1171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2068200" y="12240"/>
            <a:ext cx="51429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TextShape 3"/>
          <p:cNvSpPr txBox="1"/>
          <p:nvPr/>
        </p:nvSpPr>
        <p:spPr>
          <a:xfrm>
            <a:off x="3840480" y="275040"/>
            <a:ext cx="5392080" cy="1828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Stars form in giant molecular (cold) clouds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 rot="5400000">
            <a:off x="-1476360" y="1590840"/>
            <a:ext cx="6766560" cy="367596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2"/>
          <a:stretch/>
        </p:blipFill>
        <p:spPr>
          <a:xfrm>
            <a:off x="3946680" y="1776240"/>
            <a:ext cx="5029200" cy="50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TextShape 3"/>
          <p:cNvSpPr txBox="1"/>
          <p:nvPr/>
        </p:nvSpPr>
        <p:spPr>
          <a:xfrm>
            <a:off x="3009240" y="6246720"/>
            <a:ext cx="302580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latin typeface="Arial"/>
              </a:rPr>
              <a:t>See the </a:t>
            </a:r>
            <a:r>
              <a:rPr b="0" lang="en-US" sz="3600" spc="-1" strike="noStrike">
                <a:latin typeface="Arial"/>
                <a:hlinkClick r:id="rId1"/>
              </a:rPr>
              <a:t>video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33" name="TextShape 4"/>
          <p:cNvSpPr txBox="1"/>
          <p:nvPr/>
        </p:nvSpPr>
        <p:spPr>
          <a:xfrm>
            <a:off x="411840" y="256320"/>
            <a:ext cx="8320680" cy="658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latin typeface="Arial"/>
              </a:rPr>
              <a:t>Angular momentum conservation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2"/>
          <a:stretch/>
        </p:blipFill>
        <p:spPr>
          <a:xfrm>
            <a:off x="2286000" y="1299240"/>
            <a:ext cx="4572000" cy="951120"/>
          </a:xfrm>
          <a:prstGeom prst="rect">
            <a:avLst/>
          </a:prstGeom>
          <a:ln>
            <a:noFill/>
          </a:ln>
        </p:spPr>
      </p:pic>
      <p:sp>
        <p:nvSpPr>
          <p:cNvPr id="135" name="CustomShape 5"/>
          <p:cNvSpPr/>
          <p:nvPr/>
        </p:nvSpPr>
        <p:spPr>
          <a:xfrm>
            <a:off x="6675120" y="2014560"/>
            <a:ext cx="365760" cy="36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6" name="" descr=""/>
          <p:cNvPicPr/>
          <p:nvPr/>
        </p:nvPicPr>
        <p:blipFill>
          <a:blip r:embed="rId3"/>
          <a:stretch/>
        </p:blipFill>
        <p:spPr>
          <a:xfrm>
            <a:off x="2147040" y="2851560"/>
            <a:ext cx="4850280" cy="3267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 descr=""/>
          <p:cNvPicPr/>
          <p:nvPr/>
        </p:nvPicPr>
        <p:blipFill>
          <a:blip r:embed="rId1"/>
          <a:srcRect l="0" t="19354" r="0" b="0"/>
          <a:stretch/>
        </p:blipFill>
        <p:spPr>
          <a:xfrm>
            <a:off x="0" y="0"/>
            <a:ext cx="9143640" cy="4571640"/>
          </a:xfrm>
          <a:prstGeom prst="rect">
            <a:avLst/>
          </a:prstGeom>
          <a:ln>
            <a:noFill/>
          </a:ln>
        </p:spPr>
      </p:pic>
      <p:sp>
        <p:nvSpPr>
          <p:cNvPr id="41" name="CustomShape 1"/>
          <p:cNvSpPr/>
          <p:nvPr/>
        </p:nvSpPr>
        <p:spPr>
          <a:xfrm>
            <a:off x="312840" y="5244120"/>
            <a:ext cx="7433640" cy="88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r">
              <a:lnSpc>
                <a:spcPct val="100000"/>
              </a:lnSpc>
            </a:pPr>
            <a:r>
              <a:rPr b="0" lang="en-US" sz="296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How do stars form?</a:t>
            </a:r>
            <a:endParaRPr b="0" lang="en-US" sz="296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457560" y="2520"/>
            <a:ext cx="8229240" cy="685764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594720" y="91440"/>
            <a:ext cx="5074560" cy="1224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External forces may aid star formation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-704160" y="-717840"/>
            <a:ext cx="10552320" cy="829368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2034720" y="256320"/>
            <a:ext cx="5074560" cy="658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Herbig-Haro objects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569520" y="1006200"/>
            <a:ext cx="4608720" cy="429768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2571840" y="256320"/>
            <a:ext cx="4000320" cy="658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solidFill>
                  <a:srgbClr val="000000"/>
                </a:solidFill>
                <a:latin typeface="Arial"/>
              </a:rPr>
              <a:t>Cosmic masers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TextShape 3"/>
          <p:cNvSpPr txBox="1"/>
          <p:nvPr/>
        </p:nvSpPr>
        <p:spPr>
          <a:xfrm>
            <a:off x="94320" y="5270040"/>
            <a:ext cx="448056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2400" spc="-1" strike="noStrike">
                <a:latin typeface="Arial"/>
              </a:rPr>
              <a:t>plot from </a:t>
            </a:r>
            <a:endParaRPr b="0" lang="en-US" sz="2400" spc="-1" strike="noStrike">
              <a:latin typeface="Arial"/>
            </a:endParaRPr>
          </a:p>
          <a:p>
            <a:r>
              <a:rPr b="0" lang="en-US" sz="2400" spc="-1" strike="noStrike">
                <a:latin typeface="Arial"/>
                <a:hlinkClick r:id="rId2"/>
              </a:rPr>
              <a:t>Hunter et al. arXiv:1806.06981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3"/>
          <a:stretch/>
        </p:blipFill>
        <p:spPr>
          <a:xfrm>
            <a:off x="4602240" y="3913560"/>
            <a:ext cx="4572000" cy="2944440"/>
          </a:xfrm>
          <a:prstGeom prst="rect">
            <a:avLst/>
          </a:prstGeom>
          <a:ln>
            <a:noFill/>
          </a:ln>
        </p:spPr>
      </p:pic>
      <p:sp>
        <p:nvSpPr>
          <p:cNvPr id="148" name="TextShape 4"/>
          <p:cNvSpPr txBox="1"/>
          <p:nvPr/>
        </p:nvSpPr>
        <p:spPr>
          <a:xfrm>
            <a:off x="5422320" y="2426400"/>
            <a:ext cx="379368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2400" spc="-1" strike="noStrike">
                <a:latin typeface="Arial"/>
              </a:rPr>
              <a:t>VERA radio interferometry array in Japan is dedicated to cosmic maser studies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502920" y="256320"/>
            <a:ext cx="8138160" cy="1224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lang="en-US" sz="4000" spc="-1" strike="noStrike">
                <a:solidFill>
                  <a:srgbClr val="000000"/>
                </a:solidFill>
                <a:latin typeface="Arial"/>
              </a:rPr>
              <a:t>Cosmic noon</a:t>
            </a:r>
            <a:r>
              <a:rPr b="1" lang="en-US" sz="4000" spc="-1" strike="noStrike">
                <a:latin typeface="Arial"/>
              </a:rPr>
              <a:t> </a:t>
            </a:r>
            <a:endParaRPr b="0" lang="en-US" sz="4000" spc="-1" strike="noStrike">
              <a:latin typeface="Arial"/>
            </a:endParaRPr>
          </a:p>
          <a:p>
            <a:pPr algn="ctr"/>
            <a:r>
              <a:rPr b="1" lang="en-US" sz="2800" spc="-1" strike="noStrike">
                <a:latin typeface="Arial"/>
              </a:rPr>
              <a:t>peak of star formation rate ~10 Gyr ago (z~2)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287280" y="1299240"/>
            <a:ext cx="6409800" cy="5504760"/>
          </a:xfrm>
          <a:prstGeom prst="rect">
            <a:avLst/>
          </a:prstGeom>
          <a:ln>
            <a:noFill/>
          </a:ln>
        </p:spPr>
      </p:pic>
      <p:sp>
        <p:nvSpPr>
          <p:cNvPr id="151" name="TextShape 2"/>
          <p:cNvSpPr txBox="1"/>
          <p:nvPr/>
        </p:nvSpPr>
        <p:spPr>
          <a:xfrm>
            <a:off x="6858000" y="5669280"/>
            <a:ext cx="2360880" cy="82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2400" spc="-1" strike="noStrike">
                <a:latin typeface="Arial"/>
              </a:rPr>
              <a:t>plot from </a:t>
            </a:r>
            <a:r>
              <a:rPr b="0" lang="en-US" sz="2400" spc="-1" strike="noStrike">
                <a:latin typeface="Arial"/>
                <a:hlinkClick r:id="rId2"/>
              </a:rPr>
              <a:t>Lu et al. 2014, ApJ, 795, 123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Summary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TextShape 3"/>
          <p:cNvSpPr txBox="1"/>
          <p:nvPr/>
        </p:nvSpPr>
        <p:spPr>
          <a:xfrm>
            <a:off x="166320" y="1022400"/>
            <a:ext cx="8869680" cy="4551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Stars</a:t>
            </a:r>
            <a:r>
              <a:rPr b="0" lang="en-US" sz="3600" spc="-1" strike="noStrike">
                <a:latin typeface="Arial"/>
              </a:rPr>
              <a:t> we see today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have different ages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0" lang="en-US" sz="3600" spc="-1" strike="noStrike">
                <a:latin typeface="Arial"/>
              </a:rPr>
              <a:t>Stars form in dense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molecular clouds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Star formation continues</a:t>
            </a:r>
            <a:r>
              <a:rPr b="0" lang="en-US" sz="3600" spc="-1" strike="noStrike">
                <a:latin typeface="Arial"/>
              </a:rPr>
              <a:t> today, but at lower rate than in early universe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Conservation of angular momentum</a:t>
            </a:r>
            <a:r>
              <a:rPr b="0" lang="en-US" sz="3600" spc="-1" strike="noStrike">
                <a:latin typeface="Arial"/>
              </a:rPr>
              <a:t> makes stars spin and creates disks around young stars that may form planets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207360" y="1056600"/>
            <a:ext cx="8686800" cy="5706000"/>
          </a:xfrm>
          <a:prstGeom prst="rect">
            <a:avLst/>
          </a:prstGeom>
          <a:ln>
            <a:noFill/>
          </a:ln>
        </p:spPr>
      </p:pic>
      <p:sp>
        <p:nvSpPr>
          <p:cNvPr id="43" name="TextShape 1"/>
          <p:cNvSpPr txBox="1"/>
          <p:nvPr/>
        </p:nvSpPr>
        <p:spPr>
          <a:xfrm>
            <a:off x="1817640" y="256320"/>
            <a:ext cx="5509080" cy="65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latin typeface="Arial"/>
              </a:rPr>
              <a:t>Nuclear vs. EM forces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44" name="Line 2"/>
          <p:cNvSpPr/>
          <p:nvPr/>
        </p:nvSpPr>
        <p:spPr>
          <a:xfrm flipH="1">
            <a:off x="1097280" y="5669280"/>
            <a:ext cx="1005840" cy="36576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TextShape 3"/>
          <p:cNvSpPr txBox="1"/>
          <p:nvPr/>
        </p:nvSpPr>
        <p:spPr>
          <a:xfrm>
            <a:off x="2103120" y="5212080"/>
            <a:ext cx="256032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Hydrogen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46" name="Line 4"/>
          <p:cNvSpPr/>
          <p:nvPr/>
        </p:nvSpPr>
        <p:spPr>
          <a:xfrm flipH="1" flipV="1">
            <a:off x="998640" y="2246040"/>
            <a:ext cx="830160" cy="58860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TextShape 5"/>
          <p:cNvSpPr txBox="1"/>
          <p:nvPr/>
        </p:nvSpPr>
        <p:spPr>
          <a:xfrm>
            <a:off x="1645920" y="2926080"/>
            <a:ext cx="256032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Helium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48" name="Line 6"/>
          <p:cNvSpPr/>
          <p:nvPr/>
        </p:nvSpPr>
        <p:spPr>
          <a:xfrm flipH="1" flipV="1">
            <a:off x="2377440" y="1299600"/>
            <a:ext cx="720" cy="89640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TextShape 7"/>
          <p:cNvSpPr txBox="1"/>
          <p:nvPr/>
        </p:nvSpPr>
        <p:spPr>
          <a:xfrm>
            <a:off x="1933920" y="2098080"/>
            <a:ext cx="256032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Iron</a:t>
            </a: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207360" y="1056600"/>
            <a:ext cx="8686800" cy="5706000"/>
          </a:xfrm>
          <a:prstGeom prst="rect">
            <a:avLst/>
          </a:prstGeom>
          <a:ln>
            <a:noFill/>
          </a:ln>
        </p:spPr>
      </p:pic>
      <p:sp>
        <p:nvSpPr>
          <p:cNvPr id="51" name="TextShape 1"/>
          <p:cNvSpPr txBox="1"/>
          <p:nvPr/>
        </p:nvSpPr>
        <p:spPr>
          <a:xfrm>
            <a:off x="891720" y="256320"/>
            <a:ext cx="7360920" cy="658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latin typeface="Arial"/>
              </a:rPr>
              <a:t>Stars have limited fuel supply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52" name="Line 2"/>
          <p:cNvSpPr/>
          <p:nvPr/>
        </p:nvSpPr>
        <p:spPr>
          <a:xfrm flipV="1">
            <a:off x="1097280" y="1920240"/>
            <a:ext cx="457200" cy="246888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TextShape 3"/>
          <p:cNvSpPr txBox="1"/>
          <p:nvPr/>
        </p:nvSpPr>
        <p:spPr>
          <a:xfrm>
            <a:off x="1463040" y="3291840"/>
            <a:ext cx="5669280" cy="2468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Stars get energy from nuclear fusion:</a:t>
            </a:r>
            <a:endParaRPr b="0" lang="en-US" sz="4000" spc="-1" strike="noStrike">
              <a:latin typeface="Arial"/>
            </a:endParaRPr>
          </a:p>
          <a:p>
            <a:r>
              <a:rPr b="1" lang="en-US" sz="4000" spc="-1" strike="noStrike">
                <a:solidFill>
                  <a:srgbClr val="008183"/>
                </a:solidFill>
                <a:latin typeface="Arial"/>
              </a:rPr>
              <a:t>gravity</a:t>
            </a: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 confines plasma enabling stable fusion</a:t>
            </a: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-868680" y="-164520"/>
            <a:ext cx="10881360" cy="7187040"/>
          </a:xfrm>
          <a:prstGeom prst="rect">
            <a:avLst/>
          </a:prstGeom>
          <a:ln>
            <a:noFill/>
          </a:ln>
        </p:spPr>
      </p:pic>
      <p:sp>
        <p:nvSpPr>
          <p:cNvPr id="55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A star cluster has </a:t>
            </a:r>
            <a:r>
              <a:rPr b="1" lang="en-US" sz="3200" spc="-1" strike="noStrike">
                <a:solidFill>
                  <a:srgbClr val="f08521"/>
                </a:solidFill>
                <a:latin typeface="Arial"/>
                <a:ea typeface="ＭＳ Ｐゴシック"/>
              </a:rPr>
              <a:t>same-</a:t>
            </a:r>
            <a:r>
              <a:rPr b="1" lang="en-US" sz="3200" spc="-1" strike="noStrike">
                <a:solidFill>
                  <a:srgbClr val="f08521"/>
                </a:solidFill>
                <a:latin typeface="Arial"/>
                <a:ea typeface="ＭＳ Ｐゴシック"/>
              </a:rPr>
              <a:t>age stars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56" name="TextShape 2"/>
          <p:cNvSpPr txBox="1"/>
          <p:nvPr/>
        </p:nvSpPr>
        <p:spPr>
          <a:xfrm>
            <a:off x="1874520" y="6372720"/>
            <a:ext cx="539496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2400" spc="-1" strike="noStrike">
                <a:solidFill>
                  <a:srgbClr val="ffffff"/>
                </a:solidFill>
                <a:latin typeface="Arial"/>
              </a:rPr>
              <a:t>M67 image by N. Carboni &amp; G. Parker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690480" y="516600"/>
            <a:ext cx="7763400" cy="6291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Isochrones: HR positions of </a:t>
            </a:r>
            <a:r>
              <a:rPr b="1" lang="en-US" sz="3200" spc="-1" strike="noStrike">
                <a:solidFill>
                  <a:srgbClr val="f08521"/>
                </a:solidFill>
                <a:latin typeface="Arial"/>
                <a:ea typeface="ＭＳ Ｐゴシック"/>
              </a:rPr>
              <a:t>same-age </a:t>
            </a:r>
            <a:r>
              <a:rPr b="1" lang="en-US" sz="3200" spc="-1" strike="noStrike">
                <a:solidFill>
                  <a:srgbClr val="f08521"/>
                </a:solidFill>
                <a:latin typeface="Arial"/>
                <a:ea typeface="ＭＳ Ｐゴシック"/>
              </a:rPr>
              <a:t>stars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10080" y="-1181160"/>
            <a:ext cx="5486400" cy="8302680"/>
          </a:xfrm>
          <a:prstGeom prst="rect">
            <a:avLst/>
          </a:prstGeom>
          <a:ln>
            <a:noFill/>
          </a:ln>
        </p:spPr>
      </p:pic>
      <p:sp>
        <p:nvSpPr>
          <p:cNvPr id="62" name="TextShape 3"/>
          <p:cNvSpPr txBox="1"/>
          <p:nvPr/>
        </p:nvSpPr>
        <p:spPr>
          <a:xfrm>
            <a:off x="5508720" y="548640"/>
            <a:ext cx="3657600" cy="179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latin typeface="Arial"/>
              </a:rPr>
              <a:t>Gaia field stars HR diagram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63" name="CustomShape 4"/>
          <p:cNvSpPr/>
          <p:nvPr/>
        </p:nvSpPr>
        <p:spPr>
          <a:xfrm>
            <a:off x="1828800" y="731520"/>
            <a:ext cx="1554480" cy="2194560"/>
          </a:xfrm>
          <a:prstGeom prst="ellipse">
            <a:avLst/>
          </a:prstGeom>
          <a:noFill/>
          <a:ln w="36720">
            <a:solidFill>
              <a:srgbClr val="f085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5"/>
          <p:cNvSpPr/>
          <p:nvPr/>
        </p:nvSpPr>
        <p:spPr>
          <a:xfrm rot="2940000">
            <a:off x="273240" y="4268160"/>
            <a:ext cx="2926440" cy="1536120"/>
          </a:xfrm>
          <a:prstGeom prst="ellipse">
            <a:avLst/>
          </a:prstGeom>
          <a:noFill/>
          <a:ln w="36720">
            <a:solidFill>
              <a:srgbClr val="f085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TextShape 6"/>
          <p:cNvSpPr txBox="1"/>
          <p:nvPr/>
        </p:nvSpPr>
        <p:spPr>
          <a:xfrm>
            <a:off x="5394960" y="3383280"/>
            <a:ext cx="3749040" cy="173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f08521"/>
                </a:solidFill>
                <a:latin typeface="Arial"/>
              </a:rPr>
              <a:t>Stars that are out of Hydrogen fuel in their cores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6" name="Line 7"/>
          <p:cNvSpPr/>
          <p:nvPr/>
        </p:nvSpPr>
        <p:spPr>
          <a:xfrm flipH="1" flipV="1">
            <a:off x="3474720" y="2194560"/>
            <a:ext cx="1920240" cy="1371600"/>
          </a:xfrm>
          <a:prstGeom prst="line">
            <a:avLst/>
          </a:prstGeom>
          <a:ln w="36720">
            <a:solidFill>
              <a:srgbClr val="f0852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Line 8"/>
          <p:cNvSpPr/>
          <p:nvPr/>
        </p:nvSpPr>
        <p:spPr>
          <a:xfrm flipH="1">
            <a:off x="3017520" y="4846320"/>
            <a:ext cx="2377440" cy="640080"/>
          </a:xfrm>
          <a:prstGeom prst="line">
            <a:avLst/>
          </a:prstGeom>
          <a:ln w="36720">
            <a:solidFill>
              <a:srgbClr val="f0852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Gaia HR: open clusters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50400" y="818280"/>
            <a:ext cx="9043560" cy="6026040"/>
          </a:xfrm>
          <a:prstGeom prst="rect">
            <a:avLst/>
          </a:prstGeom>
          <a:ln>
            <a:noFill/>
          </a:ln>
        </p:spPr>
      </p:pic>
      <p:sp>
        <p:nvSpPr>
          <p:cNvPr id="71" name="TextShape 3"/>
          <p:cNvSpPr txBox="1"/>
          <p:nvPr/>
        </p:nvSpPr>
        <p:spPr>
          <a:xfrm>
            <a:off x="6949440" y="2177640"/>
            <a:ext cx="146304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latin typeface="Arial"/>
              </a:rPr>
              <a:t>color is age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2" name="TextShape 4"/>
          <p:cNvSpPr txBox="1"/>
          <p:nvPr/>
        </p:nvSpPr>
        <p:spPr>
          <a:xfrm>
            <a:off x="4500000" y="952200"/>
            <a:ext cx="40233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left main sequence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3" name="Line 5"/>
          <p:cNvSpPr/>
          <p:nvPr/>
        </p:nvSpPr>
        <p:spPr>
          <a:xfrm flipH="1">
            <a:off x="3566160" y="1554480"/>
            <a:ext cx="2560320" cy="109728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TextShape 6"/>
          <p:cNvSpPr txBox="1"/>
          <p:nvPr/>
        </p:nvSpPr>
        <p:spPr>
          <a:xfrm>
            <a:off x="5253840" y="3274920"/>
            <a:ext cx="402336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haven't reach main sequence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5" name="Line 7"/>
          <p:cNvSpPr/>
          <p:nvPr/>
        </p:nvSpPr>
        <p:spPr>
          <a:xfrm flipH="1">
            <a:off x="6564240" y="4353480"/>
            <a:ext cx="687600" cy="52884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HR tracks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TextShape 3"/>
          <p:cNvSpPr txBox="1"/>
          <p:nvPr/>
        </p:nvSpPr>
        <p:spPr>
          <a:xfrm>
            <a:off x="5120640" y="3491280"/>
            <a:ext cx="219456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main sequence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0" name="Line 4"/>
          <p:cNvSpPr/>
          <p:nvPr/>
        </p:nvSpPr>
        <p:spPr>
          <a:xfrm>
            <a:off x="6145920" y="4114800"/>
            <a:ext cx="822960" cy="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TextShape 5"/>
          <p:cNvSpPr txBox="1"/>
          <p:nvPr/>
        </p:nvSpPr>
        <p:spPr>
          <a:xfrm>
            <a:off x="5663520" y="1812960"/>
            <a:ext cx="21031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 </a:t>
            </a:r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red giant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2" name="Line 6"/>
          <p:cNvSpPr/>
          <p:nvPr/>
        </p:nvSpPr>
        <p:spPr>
          <a:xfrm>
            <a:off x="6400800" y="2286000"/>
            <a:ext cx="822960" cy="36576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TextShape 7"/>
          <p:cNvSpPr txBox="1"/>
          <p:nvPr/>
        </p:nvSpPr>
        <p:spPr>
          <a:xfrm>
            <a:off x="3474720" y="1629000"/>
            <a:ext cx="210312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planetary nebula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4" name="Line 8"/>
          <p:cNvSpPr/>
          <p:nvPr/>
        </p:nvSpPr>
        <p:spPr>
          <a:xfrm flipV="1">
            <a:off x="5486400" y="1463040"/>
            <a:ext cx="914400" cy="64008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TextShape 9"/>
          <p:cNvSpPr txBox="1"/>
          <p:nvPr/>
        </p:nvSpPr>
        <p:spPr>
          <a:xfrm>
            <a:off x="2560320" y="4316400"/>
            <a:ext cx="210312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white dwarf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6" name="Line 10"/>
          <p:cNvSpPr/>
          <p:nvPr/>
        </p:nvSpPr>
        <p:spPr>
          <a:xfrm flipH="1" flipV="1">
            <a:off x="3566160" y="4023360"/>
            <a:ext cx="365760" cy="29304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Line 11"/>
          <p:cNvSpPr/>
          <p:nvPr/>
        </p:nvSpPr>
        <p:spPr>
          <a:xfrm flipV="1">
            <a:off x="5992920" y="3108960"/>
            <a:ext cx="133560" cy="42984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Line 12"/>
          <p:cNvSpPr/>
          <p:nvPr/>
        </p:nvSpPr>
        <p:spPr>
          <a:xfrm>
            <a:off x="6492240" y="4572000"/>
            <a:ext cx="971640" cy="8280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26306</TotalTime>
  <Application>LibreOffice/6.3.2.2$Linux_X86_64 LibreOffice_project/30$Build-2</Application>
  <Company>yale university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2012-01-11T18:55:36Z</dcterms:created>
  <dc:creator>astro</dc:creator>
  <dc:description/>
  <dc:language>en-US</dc:language>
  <cp:lastModifiedBy/>
  <dcterms:modified xsi:type="dcterms:W3CDTF">2019-11-22T11:21:38Z</dcterms:modified>
  <cp:revision>542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yale university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38</vt:i4>
  </property>
</Properties>
</file>