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slides/slide47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48.xml" ContentType="application/vnd.openxmlformats-officedocument.presentationml.slide+xml"/>
  <Override PartName="/ppt/slides/slide14.xml" ContentType="application/vnd.openxmlformats-officedocument.presentationml.slide+xml"/>
  <Override PartName="/ppt/slides/_rels/slide46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48.xml.rels" ContentType="application/vnd.openxmlformats-package.relationships+xml"/>
  <Override PartName="/ppt/slides/_rels/slide14.xml.rels" ContentType="application/vnd.openxmlformats-package.relationships+xml"/>
  <Override PartName="/ppt/slides/_rels/slide18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47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30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34.xml.rels" ContentType="application/vnd.openxmlformats-package.relationships+xml"/>
  <Override PartName="/ppt/slides/_rels/slide45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entation.xml" ContentType="application/vnd.openxmlformats-officedocument.presentationml.presentation.main+xml"/>
  <Override PartName="/ppt/_rels/presentation.xml.rels" ContentType="application/vnd.openxmlformats-package.relationships+xml"/>
  <Override PartName="/ppt/media/image43.png" ContentType="image/png"/>
  <Override PartName="/ppt/media/image42.png" ContentType="image/png"/>
  <Override PartName="/ppt/media/image40.png" ContentType="image/png"/>
  <Override PartName="/ppt/media/image36.png" ContentType="image/png"/>
  <Override PartName="/ppt/media/image34.png" ContentType="image/png"/>
  <Override PartName="/ppt/media/image33.png" ContentType="image/png"/>
  <Override PartName="/ppt/media/image14.gif" ContentType="image/gif"/>
  <Override PartName="/ppt/media/image1.jpeg" ContentType="image/jpeg"/>
  <Override PartName="/ppt/media/image41.png" ContentType="image/png"/>
  <Override PartName="/ppt/media/image5.png" ContentType="image/png"/>
  <Override PartName="/ppt/media/image44.jpeg" ContentType="image/jpeg"/>
  <Override PartName="/ppt/media/image6.png" ContentType="image/png"/>
  <Override PartName="/ppt/media/image20.jpeg" ContentType="image/jpeg"/>
  <Override PartName="/ppt/media/image3.png" ContentType="image/png"/>
  <Override PartName="/ppt/media/image53.png" ContentType="image/png"/>
  <Override PartName="/ppt/media/image39.jpeg" ContentType="image/jpeg"/>
  <Override PartName="/ppt/media/image4.png" ContentType="image/png"/>
  <Override PartName="/ppt/media/image54.png" ContentType="image/png"/>
  <Override PartName="/ppt/media/image22.jpeg" ContentType="image/jpeg"/>
  <Override PartName="/ppt/media/image50.png" ContentType="image/png"/>
  <Override PartName="/ppt/media/image17.png" ContentType="image/png"/>
  <Override PartName="/ppt/media/image51.png" ContentType="image/png"/>
  <Override PartName="/ppt/media/image2.jpeg" ContentType="image/jpeg"/>
  <Override PartName="/ppt/media/image18.png" ContentType="image/png"/>
  <Override PartName="/ppt/media/image15.png" ContentType="image/png"/>
  <Override PartName="/ppt/media/image23.jpeg" ContentType="image/jpeg"/>
  <Override PartName="/ppt/media/image49.png" ContentType="image/png"/>
  <Override PartName="/ppt/media/image52.png" ContentType="image/png"/>
  <Override PartName="/ppt/media/image19.png" ContentType="image/png"/>
  <Override PartName="/ppt/media/image21.jpeg" ContentType="image/jpeg"/>
  <Override PartName="/ppt/media/image37.jpeg" ContentType="image/jpeg"/>
  <Override PartName="/ppt/media/image48.png" ContentType="image/png"/>
  <Override PartName="/ppt/media/image46.jpeg" ContentType="image/jpeg"/>
  <Override PartName="/ppt/media/image11.wmf" ContentType="image/x-wmf"/>
  <Override PartName="/ppt/media/image7.png" ContentType="image/png"/>
  <Override PartName="/ppt/media/image8.wmf" ContentType="image/x-wmf"/>
  <Override PartName="/ppt/media/image10.png" ContentType="image/png"/>
  <Override PartName="/ppt/media/image9.png" ContentType="image/png"/>
  <Override PartName="/ppt/media/image24.jpeg" ContentType="image/jpeg"/>
  <Override PartName="/ppt/media/image25.jpeg" ContentType="image/jpeg"/>
  <Override PartName="/ppt/media/image16.gif" ContentType="image/gif"/>
  <Override PartName="/ppt/media/image3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8.jpeg" ContentType="image/jpeg"/>
  <Override PartName="/ppt/media/image30.png" ContentType="image/png"/>
  <Override PartName="/ppt/media/image12.gif" ContentType="image/gif"/>
  <Override PartName="/ppt/media/image31.png" ContentType="image/png"/>
  <Override PartName="/ppt/media/image45.jpeg" ContentType="image/jpeg"/>
  <Override PartName="/ppt/media/image47.jpeg" ContentType="image/jpeg"/>
  <Override PartName="/ppt/media/image13.gif" ContentType="image/gif"/>
  <Override PartName="/ppt/media/image32.png" ContentType="image/png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C90229CA-7DA7-445E-AC6E-3CAF7ADCE143}" type="slidenum">
              <a:rPr b="1" lang="en-US" sz="8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8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8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gif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gif"/><Relationship Id="rId2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gif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gif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hyperlink" Target="http://waps.cfa.harvard.edu/MIST/" TargetMode="External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" descr=""/>
          <p:cNvPicPr/>
          <p:nvPr/>
        </p:nvPicPr>
        <p:blipFill>
          <a:blip r:embed="rId1"/>
          <a:stretch/>
        </p:blipFill>
        <p:spPr>
          <a:xfrm>
            <a:off x="452880" y="-690120"/>
            <a:ext cx="8238600" cy="8238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 descr=""/>
          <p:cNvPicPr/>
          <p:nvPr/>
        </p:nvPicPr>
        <p:blipFill>
          <a:blip r:embed="rId1"/>
          <a:stretch/>
        </p:blipFill>
        <p:spPr>
          <a:xfrm>
            <a:off x="609480" y="152280"/>
            <a:ext cx="8076960" cy="6405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"/>
          <p:cNvPicPr/>
          <p:nvPr/>
        </p:nvPicPr>
        <p:blipFill>
          <a:blip r:embed="rId1"/>
          <a:stretch/>
        </p:blipFill>
        <p:spPr>
          <a:xfrm>
            <a:off x="34200" y="762120"/>
            <a:ext cx="5027760" cy="5562360"/>
          </a:xfrm>
          <a:prstGeom prst="rect">
            <a:avLst/>
          </a:prstGeom>
          <a:ln>
            <a:noFill/>
          </a:ln>
        </p:spPr>
      </p:pic>
      <p:sp>
        <p:nvSpPr>
          <p:cNvPr id="74" name="CustomShape 1"/>
          <p:cNvSpPr/>
          <p:nvPr/>
        </p:nvSpPr>
        <p:spPr>
          <a:xfrm>
            <a:off x="4572000" y="762120"/>
            <a:ext cx="4419360" cy="570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Hydrostatic Equilibrium: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Energy supplied by fusion pushes out against the inward crush of gravity 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H-&gt;He fusing stars form 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the Main Sequence!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pic>
        <p:nvPicPr>
          <p:cNvPr id="76" name="Picture 2" descr="Image result for main sequence mass"/>
          <p:cNvPicPr/>
          <p:nvPr/>
        </p:nvPicPr>
        <p:blipFill>
          <a:blip r:embed="rId1"/>
          <a:stretch/>
        </p:blipFill>
        <p:spPr>
          <a:xfrm>
            <a:off x="2819520" y="2057400"/>
            <a:ext cx="6248160" cy="4560840"/>
          </a:xfrm>
          <a:prstGeom prst="rect">
            <a:avLst/>
          </a:prstGeom>
          <a:ln>
            <a:noFill/>
          </a:ln>
        </p:spPr>
      </p:pic>
      <p:sp>
        <p:nvSpPr>
          <p:cNvPr id="77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How to put a star on HR diagram?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pic>
        <p:nvPicPr>
          <p:cNvPr id="79" name="Picture 2" descr="Image result for main sequence mass"/>
          <p:cNvPicPr/>
          <p:nvPr/>
        </p:nvPicPr>
        <p:blipFill>
          <a:blip r:embed="rId1"/>
          <a:stretch/>
        </p:blipFill>
        <p:spPr>
          <a:xfrm>
            <a:off x="2819520" y="2057400"/>
            <a:ext cx="6248160" cy="4560840"/>
          </a:xfrm>
          <a:prstGeom prst="rect">
            <a:avLst/>
          </a:prstGeom>
          <a:ln>
            <a:noFill/>
          </a:ln>
        </p:spPr>
      </p:pic>
      <p:sp>
        <p:nvSpPr>
          <p:cNvPr id="80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How to put a star on HR diagram?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pic>
        <p:nvPicPr>
          <p:cNvPr id="82" name="Picture 2" descr="Image result for main sequence mass"/>
          <p:cNvPicPr/>
          <p:nvPr/>
        </p:nvPicPr>
        <p:blipFill>
          <a:blip r:embed="rId1"/>
          <a:stretch/>
        </p:blipFill>
        <p:spPr>
          <a:xfrm>
            <a:off x="2819520" y="2057400"/>
            <a:ext cx="6248160" cy="4560840"/>
          </a:xfrm>
          <a:prstGeom prst="rect">
            <a:avLst/>
          </a:prstGeom>
          <a:ln>
            <a:noFill/>
          </a:ln>
        </p:spPr>
      </p:pic>
      <p:sp>
        <p:nvSpPr>
          <p:cNvPr id="83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TextShape 3"/>
          <p:cNvSpPr txBox="1"/>
          <p:nvPr/>
        </p:nvSpPr>
        <p:spPr>
          <a:xfrm>
            <a:off x="274320" y="914400"/>
            <a:ext cx="7132320" cy="179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latin typeface="Arial"/>
              </a:rPr>
              <a:t>We can guess </a:t>
            </a:r>
            <a:r>
              <a:rPr b="0" lang="en-US" sz="3600" spc="-1" strike="noStrike">
                <a:latin typeface="Arial"/>
              </a:rPr>
              <a:t>temperature</a:t>
            </a:r>
            <a:r>
              <a:rPr b="0" lang="en-US" sz="3600" spc="-1" strike="noStrike">
                <a:latin typeface="Arial"/>
              </a:rPr>
              <a:t> from the star's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color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85" name="" descr=""/>
          <p:cNvPicPr/>
          <p:nvPr/>
        </p:nvPicPr>
        <p:blipFill>
          <a:blip r:embed="rId2"/>
          <a:stretch/>
        </p:blipFill>
        <p:spPr>
          <a:xfrm>
            <a:off x="4007880" y="4345200"/>
            <a:ext cx="3878640" cy="1577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How to put a star on HR diagram?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pic>
        <p:nvPicPr>
          <p:cNvPr id="87" name="Picture 2" descr="Image result for main sequence mass"/>
          <p:cNvPicPr/>
          <p:nvPr/>
        </p:nvPicPr>
        <p:blipFill>
          <a:blip r:embed="rId1"/>
          <a:stretch/>
        </p:blipFill>
        <p:spPr>
          <a:xfrm>
            <a:off x="2819520" y="2057400"/>
            <a:ext cx="6248160" cy="4560840"/>
          </a:xfrm>
          <a:prstGeom prst="rect">
            <a:avLst/>
          </a:prstGeom>
          <a:ln>
            <a:noFill/>
          </a:ln>
        </p:spPr>
      </p:pic>
      <p:sp>
        <p:nvSpPr>
          <p:cNvPr id="88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TextShape 3"/>
          <p:cNvSpPr txBox="1"/>
          <p:nvPr/>
        </p:nvSpPr>
        <p:spPr>
          <a:xfrm>
            <a:off x="274320" y="914400"/>
            <a:ext cx="8503920" cy="179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latin typeface="Arial"/>
              </a:rPr>
              <a:t>We can see how bright the star is. Need to know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distance</a:t>
            </a:r>
            <a:r>
              <a:rPr b="0" lang="en-US" sz="3600" spc="-1" strike="noStrike">
                <a:latin typeface="Arial"/>
              </a:rPr>
              <a:t> to compute the star's Luminosity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90" name="" descr=""/>
          <p:cNvPicPr/>
          <p:nvPr/>
        </p:nvPicPr>
        <p:blipFill>
          <a:blip r:embed="rId2"/>
          <a:stretch/>
        </p:blipFill>
        <p:spPr>
          <a:xfrm>
            <a:off x="196560" y="2608920"/>
            <a:ext cx="3035880" cy="722520"/>
          </a:xfrm>
          <a:prstGeom prst="rect">
            <a:avLst/>
          </a:prstGeom>
          <a:ln>
            <a:noFill/>
          </a:ln>
        </p:spPr>
      </p:pic>
      <p:pic>
        <p:nvPicPr>
          <p:cNvPr id="91" name="" descr=""/>
          <p:cNvPicPr/>
          <p:nvPr/>
        </p:nvPicPr>
        <p:blipFill>
          <a:blip r:embed="rId3"/>
          <a:stretch/>
        </p:blipFill>
        <p:spPr>
          <a:xfrm>
            <a:off x="-136440" y="3390840"/>
            <a:ext cx="3255120" cy="3227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How to put a star on HR diagram?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93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TextShape 3"/>
          <p:cNvSpPr txBox="1"/>
          <p:nvPr/>
        </p:nvSpPr>
        <p:spPr>
          <a:xfrm>
            <a:off x="274320" y="914400"/>
            <a:ext cx="8503920" cy="179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latin typeface="Arial"/>
              </a:rPr>
              <a:t>We know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distance</a:t>
            </a:r>
            <a:r>
              <a:rPr b="0" lang="en-US" sz="3600" spc="-1" strike="noStrike">
                <a:latin typeface="Arial"/>
              </a:rPr>
              <a:t> from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parallax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1005840" y="1686960"/>
            <a:ext cx="7132320" cy="5038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8183"/>
                </a:solidFill>
                <a:latin typeface="Arial"/>
                <a:ea typeface="ＭＳ Ｐゴシック"/>
              </a:rPr>
              <a:t>Gaia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space probe measures </a:t>
            </a:r>
            <a:r>
              <a:rPr b="1" lang="en-US" sz="4000" spc="-1" strike="noStrike">
                <a:solidFill>
                  <a:srgbClr val="008183"/>
                </a:solidFill>
                <a:latin typeface="Arial"/>
                <a:ea typeface="ＭＳ Ｐゴシック"/>
              </a:rPr>
              <a:t>parallaxes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and </a:t>
            </a:r>
            <a:r>
              <a:rPr b="1" lang="en-US" sz="4000" spc="-1" strike="noStrike">
                <a:solidFill>
                  <a:srgbClr val="008183"/>
                </a:solidFill>
                <a:latin typeface="Arial"/>
                <a:ea typeface="ＭＳ Ｐゴシック"/>
              </a:rPr>
              <a:t>colors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of stars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96120" y="1550520"/>
            <a:ext cx="4105800" cy="5239440"/>
          </a:xfrm>
          <a:prstGeom prst="rect">
            <a:avLst/>
          </a:prstGeom>
          <a:ln>
            <a:noFill/>
          </a:ln>
        </p:spPr>
      </p:pic>
      <p:pic>
        <p:nvPicPr>
          <p:cNvPr id="99" name="" descr=""/>
          <p:cNvPicPr/>
          <p:nvPr/>
        </p:nvPicPr>
        <p:blipFill>
          <a:blip r:embed="rId2"/>
          <a:stretch/>
        </p:blipFill>
        <p:spPr>
          <a:xfrm>
            <a:off x="4389120" y="1551240"/>
            <a:ext cx="4572000" cy="2816280"/>
          </a:xfrm>
          <a:prstGeom prst="rect">
            <a:avLst/>
          </a:prstGeom>
          <a:ln>
            <a:noFill/>
          </a:ln>
        </p:spPr>
      </p:pic>
      <p:pic>
        <p:nvPicPr>
          <p:cNvPr id="100" name="" descr=""/>
          <p:cNvPicPr/>
          <p:nvPr/>
        </p:nvPicPr>
        <p:blipFill>
          <a:blip r:embed="rId3"/>
          <a:stretch/>
        </p:blipFill>
        <p:spPr>
          <a:xfrm>
            <a:off x="4389120" y="4427640"/>
            <a:ext cx="4572000" cy="2523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10080" y="-1181160"/>
            <a:ext cx="5486400" cy="8302680"/>
          </a:xfrm>
          <a:prstGeom prst="rect">
            <a:avLst/>
          </a:prstGeom>
          <a:ln>
            <a:noFill/>
          </a:ln>
        </p:spPr>
      </p:pic>
      <p:sp>
        <p:nvSpPr>
          <p:cNvPr id="104" name="TextShape 3"/>
          <p:cNvSpPr txBox="1"/>
          <p:nvPr/>
        </p:nvSpPr>
        <p:spPr>
          <a:xfrm>
            <a:off x="5760720" y="548640"/>
            <a:ext cx="3200400" cy="1224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latin typeface="Arial"/>
              </a:rPr>
              <a:t>HR diagram from Gaia</a:t>
            </a:r>
            <a:endParaRPr b="0" lang="en-U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10080" y="-1181160"/>
            <a:ext cx="5486400" cy="8302680"/>
          </a:xfrm>
          <a:prstGeom prst="rect">
            <a:avLst/>
          </a:prstGeom>
          <a:ln>
            <a:noFill/>
          </a:ln>
        </p:spPr>
      </p:pic>
      <p:sp>
        <p:nvSpPr>
          <p:cNvPr id="108" name="TextShape 3"/>
          <p:cNvSpPr txBox="1"/>
          <p:nvPr/>
        </p:nvSpPr>
        <p:spPr>
          <a:xfrm>
            <a:off x="5760720" y="548640"/>
            <a:ext cx="3200400" cy="1224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latin typeface="Arial"/>
              </a:rPr>
              <a:t>HR diagram from Gaia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09" name="CustomShape 4"/>
          <p:cNvSpPr/>
          <p:nvPr/>
        </p:nvSpPr>
        <p:spPr>
          <a:xfrm>
            <a:off x="1828800" y="731520"/>
            <a:ext cx="1554480" cy="2194560"/>
          </a:xfrm>
          <a:prstGeom prst="ellipse">
            <a:avLst/>
          </a:prstGeom>
          <a:noFill/>
          <a:ln w="36720">
            <a:solidFill>
              <a:srgbClr val="f085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CustomShape 5"/>
          <p:cNvSpPr/>
          <p:nvPr/>
        </p:nvSpPr>
        <p:spPr>
          <a:xfrm rot="2940000">
            <a:off x="273240" y="4268160"/>
            <a:ext cx="2926440" cy="1536120"/>
          </a:xfrm>
          <a:prstGeom prst="ellipse">
            <a:avLst/>
          </a:prstGeom>
          <a:noFill/>
          <a:ln w="36720">
            <a:solidFill>
              <a:srgbClr val="f085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TextShape 6"/>
          <p:cNvSpPr txBox="1"/>
          <p:nvPr/>
        </p:nvSpPr>
        <p:spPr>
          <a:xfrm>
            <a:off x="5394960" y="3383280"/>
            <a:ext cx="3749040" cy="1737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f08521"/>
                </a:solidFill>
                <a:latin typeface="Arial"/>
              </a:rPr>
              <a:t>Stars that are out of Hydrogen fuel in their cores</a:t>
            </a:r>
            <a:endParaRPr b="0" lang="en-US" sz="3600" spc="-1" strike="noStrike">
              <a:solidFill>
                <a:srgbClr val="f08521"/>
              </a:solidFill>
              <a:latin typeface="Arial"/>
            </a:endParaRPr>
          </a:p>
        </p:txBody>
      </p:sp>
      <p:sp>
        <p:nvSpPr>
          <p:cNvPr id="112" name="Line 7"/>
          <p:cNvSpPr/>
          <p:nvPr/>
        </p:nvSpPr>
        <p:spPr>
          <a:xfrm flipH="1" flipV="1">
            <a:off x="3474720" y="2194560"/>
            <a:ext cx="1920240" cy="1371600"/>
          </a:xfrm>
          <a:prstGeom prst="line">
            <a:avLst/>
          </a:prstGeom>
          <a:ln w="36720">
            <a:solidFill>
              <a:srgbClr val="f0852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Line 8"/>
          <p:cNvSpPr/>
          <p:nvPr/>
        </p:nvSpPr>
        <p:spPr>
          <a:xfrm flipH="1">
            <a:off x="3017520" y="4846320"/>
            <a:ext cx="2377440" cy="640080"/>
          </a:xfrm>
          <a:prstGeom prst="line">
            <a:avLst/>
          </a:prstGeom>
          <a:ln w="36720">
            <a:solidFill>
              <a:srgbClr val="f0852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 descr=""/>
          <p:cNvPicPr/>
          <p:nvPr/>
        </p:nvPicPr>
        <p:blipFill>
          <a:blip r:embed="rId1"/>
          <a:srcRect l="0" t="19354" r="0" b="0"/>
          <a:stretch/>
        </p:blipFill>
        <p:spPr>
          <a:xfrm>
            <a:off x="0" y="0"/>
            <a:ext cx="9143640" cy="4571640"/>
          </a:xfrm>
          <a:prstGeom prst="rect">
            <a:avLst/>
          </a:prstGeom>
          <a:ln>
            <a:noFill/>
          </a:ln>
        </p:spPr>
      </p:pic>
      <p:sp>
        <p:nvSpPr>
          <p:cNvPr id="41" name="CustomShape 1"/>
          <p:cNvSpPr/>
          <p:nvPr/>
        </p:nvSpPr>
        <p:spPr>
          <a:xfrm>
            <a:off x="312840" y="5244120"/>
            <a:ext cx="7433640" cy="88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r">
              <a:lnSpc>
                <a:spcPct val="100000"/>
              </a:lnSpc>
            </a:pPr>
            <a:r>
              <a:rPr b="0" lang="en-US" sz="296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What is the life cycle of stars?</a:t>
            </a:r>
            <a:endParaRPr b="0" lang="en-US" sz="296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How to put a star on HR diagram?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228600" y="2364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TextShape 3"/>
          <p:cNvSpPr txBox="1"/>
          <p:nvPr/>
        </p:nvSpPr>
        <p:spPr>
          <a:xfrm>
            <a:off x="274320" y="1166400"/>
            <a:ext cx="8778240" cy="2649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latin typeface="Arial"/>
              </a:rPr>
              <a:t>We can model life of a star on a computer</a:t>
            </a:r>
            <a:endParaRPr b="0" lang="en-US" sz="3600" spc="-1" strike="noStrike">
              <a:latin typeface="Arial"/>
            </a:endParaRPr>
          </a:p>
          <a:p>
            <a:endParaRPr b="0" lang="en-US" sz="3600" spc="-1" strike="noStrike">
              <a:latin typeface="Arial"/>
            </a:endParaRPr>
          </a:p>
          <a:p>
            <a:r>
              <a:rPr b="0" lang="en-US" sz="3600" spc="-1" strike="noStrike">
                <a:latin typeface="Arial"/>
              </a:rPr>
              <a:t>The following plots are made with the MESA/MIST stellar evolution code:</a:t>
            </a:r>
            <a:r>
              <a:rPr b="0" lang="en-US" sz="3600" spc="-1" strike="noStrike">
                <a:latin typeface="Arial"/>
                <a:hlinkClick r:id="rId1"/>
              </a:rPr>
              <a:t>http://waps.cfa.harvard.edu/MIST/</a:t>
            </a:r>
            <a:r>
              <a:rPr b="0" lang="en-US" sz="3600" spc="-1" strike="noStrike">
                <a:latin typeface="Arial"/>
              </a:rPr>
              <a:t> 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2"/>
          <a:stretch/>
        </p:blipFill>
        <p:spPr>
          <a:xfrm>
            <a:off x="2286000" y="4245480"/>
            <a:ext cx="4572000" cy="1545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" descr=""/>
          <p:cNvPicPr/>
          <p:nvPr/>
        </p:nvPicPr>
        <p:blipFill>
          <a:blip r:embed="rId1"/>
          <a:stretch/>
        </p:blipFill>
        <p:spPr>
          <a:xfrm>
            <a:off x="87120" y="570960"/>
            <a:ext cx="8970120" cy="6282000"/>
          </a:xfrm>
          <a:prstGeom prst="rect">
            <a:avLst/>
          </a:prstGeom>
          <a:ln>
            <a:noFill/>
          </a:ln>
        </p:spPr>
      </p:pic>
      <p:sp>
        <p:nvSpPr>
          <p:cNvPr id="119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Luminosity as a function of time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" descr=""/>
          <p:cNvPicPr/>
          <p:nvPr/>
        </p:nvPicPr>
        <p:blipFill>
          <a:blip r:embed="rId1"/>
          <a:stretch/>
        </p:blipFill>
        <p:spPr>
          <a:xfrm>
            <a:off x="87120" y="570960"/>
            <a:ext cx="8970120" cy="6282000"/>
          </a:xfrm>
          <a:prstGeom prst="rect">
            <a:avLst/>
          </a:prstGeom>
          <a:ln>
            <a:noFill/>
          </a:ln>
        </p:spPr>
      </p:pic>
      <p:sp>
        <p:nvSpPr>
          <p:cNvPr id="122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Luminosity as a function of time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TextShape 3"/>
          <p:cNvSpPr txBox="1"/>
          <p:nvPr/>
        </p:nvSpPr>
        <p:spPr>
          <a:xfrm>
            <a:off x="2011680" y="3108960"/>
            <a:ext cx="393192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Sun settles on the main sequence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sp>
        <p:nvSpPr>
          <p:cNvPr id="125" name="Line 4"/>
          <p:cNvSpPr/>
          <p:nvPr/>
        </p:nvSpPr>
        <p:spPr>
          <a:xfrm flipH="1">
            <a:off x="1737360" y="4223160"/>
            <a:ext cx="731520" cy="53172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87120" y="570960"/>
            <a:ext cx="8970120" cy="628200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Luminosity 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as a function 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of time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TextShape 3"/>
          <p:cNvSpPr txBox="1"/>
          <p:nvPr/>
        </p:nvSpPr>
        <p:spPr>
          <a:xfrm>
            <a:off x="2011680" y="2496960"/>
            <a:ext cx="5029200" cy="2138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Sun on main sequence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  <a:p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gets brighter by 1% every 100 Myr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sp>
        <p:nvSpPr>
          <p:cNvPr id="130" name="Line 4"/>
          <p:cNvSpPr/>
          <p:nvPr/>
        </p:nvSpPr>
        <p:spPr>
          <a:xfrm>
            <a:off x="2651760" y="4114800"/>
            <a:ext cx="1645920" cy="109728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87120" y="570960"/>
            <a:ext cx="8970120" cy="6282000"/>
          </a:xfrm>
          <a:prstGeom prst="rect">
            <a:avLst/>
          </a:prstGeom>
          <a:ln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What happens on Earth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TextShape 3"/>
          <p:cNvSpPr txBox="1"/>
          <p:nvPr/>
        </p:nvSpPr>
        <p:spPr>
          <a:xfrm>
            <a:off x="1645920" y="1188720"/>
            <a:ext cx="411480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Primitive life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  <a:p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starts here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sp>
        <p:nvSpPr>
          <p:cNvPr id="135" name="Line 4"/>
          <p:cNvSpPr/>
          <p:nvPr/>
        </p:nvSpPr>
        <p:spPr>
          <a:xfrm>
            <a:off x="2103120" y="2279160"/>
            <a:ext cx="0" cy="302436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Line 5"/>
          <p:cNvSpPr/>
          <p:nvPr/>
        </p:nvSpPr>
        <p:spPr>
          <a:xfrm>
            <a:off x="4155120" y="3960000"/>
            <a:ext cx="0" cy="1289160"/>
          </a:xfrm>
          <a:prstGeom prst="line">
            <a:avLst/>
          </a:prstGeom>
          <a:ln w="36720">
            <a:solidFill>
              <a:srgbClr val="ce18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TextShape 6"/>
          <p:cNvSpPr txBox="1"/>
          <p:nvPr/>
        </p:nvSpPr>
        <p:spPr>
          <a:xfrm>
            <a:off x="3908880" y="3438720"/>
            <a:ext cx="2713680" cy="640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c9211e"/>
                </a:solidFill>
                <a:latin typeface="Arial"/>
              </a:rPr>
              <a:t>We are here</a:t>
            </a:r>
            <a:endParaRPr b="0" lang="en-US" sz="3600" spc="-1" strike="noStrike">
              <a:solidFill>
                <a:srgbClr val="c9211e"/>
              </a:solidFill>
              <a:latin typeface="Arial"/>
            </a:endParaRPr>
          </a:p>
        </p:txBody>
      </p:sp>
      <p:sp>
        <p:nvSpPr>
          <p:cNvPr id="138" name="Line 7"/>
          <p:cNvSpPr/>
          <p:nvPr/>
        </p:nvSpPr>
        <p:spPr>
          <a:xfrm flipH="1">
            <a:off x="3939120" y="3383640"/>
            <a:ext cx="27360" cy="1920240"/>
          </a:xfrm>
          <a:prstGeom prst="line">
            <a:avLst/>
          </a:prstGeom>
          <a:ln w="36720">
            <a:solidFill>
              <a:srgbClr val="f0852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TextShape 8"/>
          <p:cNvSpPr txBox="1"/>
          <p:nvPr/>
        </p:nvSpPr>
        <p:spPr>
          <a:xfrm>
            <a:off x="2124720" y="2377440"/>
            <a:ext cx="235584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f08521"/>
                </a:solidFill>
                <a:latin typeface="Arial"/>
              </a:rPr>
              <a:t>Cambrian explosion</a:t>
            </a:r>
            <a:endParaRPr b="0" lang="en-US" sz="3600" spc="-1" strike="noStrike">
              <a:solidFill>
                <a:srgbClr val="f08521"/>
              </a:solidFill>
              <a:latin typeface="Arial"/>
            </a:endParaRPr>
          </a:p>
        </p:txBody>
      </p:sp>
      <p:sp>
        <p:nvSpPr>
          <p:cNvPr id="140" name="Line 9"/>
          <p:cNvSpPr/>
          <p:nvPr/>
        </p:nvSpPr>
        <p:spPr>
          <a:xfrm>
            <a:off x="4731120" y="4491000"/>
            <a:ext cx="0" cy="722520"/>
          </a:xfrm>
          <a:prstGeom prst="line">
            <a:avLst/>
          </a:prstGeom>
          <a:ln w="36720">
            <a:solidFill>
              <a:srgbClr val="18453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TextShape 10"/>
          <p:cNvSpPr txBox="1"/>
          <p:nvPr/>
        </p:nvSpPr>
        <p:spPr>
          <a:xfrm>
            <a:off x="4340880" y="3942720"/>
            <a:ext cx="2608560" cy="629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18453b"/>
                </a:solidFill>
                <a:latin typeface="Arial"/>
              </a:rPr>
              <a:t>Oceans boil</a:t>
            </a:r>
            <a:endParaRPr b="0" lang="en-US" sz="3600" spc="-1" strike="noStrike">
              <a:solidFill>
                <a:srgbClr val="18453b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87120" y="570960"/>
            <a:ext cx="8970120" cy="6282000"/>
          </a:xfrm>
          <a:prstGeom prst="rect">
            <a:avLst/>
          </a:prstGeom>
          <a:ln>
            <a:noFill/>
          </a:ln>
        </p:spPr>
      </p:pic>
      <p:sp>
        <p:nvSpPr>
          <p:cNvPr id="143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Lumin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osity 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as a 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functio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 of 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time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TextShape 3"/>
          <p:cNvSpPr txBox="1"/>
          <p:nvPr/>
        </p:nvSpPr>
        <p:spPr>
          <a:xfrm>
            <a:off x="2011680" y="2496960"/>
            <a:ext cx="374904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Sun's core runs out of Hydrogen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sp>
        <p:nvSpPr>
          <p:cNvPr id="146" name="Line 4"/>
          <p:cNvSpPr/>
          <p:nvPr/>
        </p:nvSpPr>
        <p:spPr>
          <a:xfrm>
            <a:off x="5486400" y="3474720"/>
            <a:ext cx="2286000" cy="128016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TextShape 5"/>
          <p:cNvSpPr txBox="1"/>
          <p:nvPr/>
        </p:nvSpPr>
        <p:spPr>
          <a:xfrm>
            <a:off x="3383280" y="1344960"/>
            <a:ext cx="4023360" cy="162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r"/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and Sun becomes red giant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sp>
        <p:nvSpPr>
          <p:cNvPr id="148" name="Line 6"/>
          <p:cNvSpPr/>
          <p:nvPr/>
        </p:nvSpPr>
        <p:spPr>
          <a:xfrm flipV="1">
            <a:off x="7406640" y="1645920"/>
            <a:ext cx="731520" cy="54864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87120" y="570960"/>
            <a:ext cx="8970120" cy="6282000"/>
          </a:xfrm>
          <a:prstGeom prst="rect">
            <a:avLst/>
          </a:prstGeom>
          <a:ln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Temperature as a function of time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TextShape 3"/>
          <p:cNvSpPr txBox="1"/>
          <p:nvPr/>
        </p:nvSpPr>
        <p:spPr>
          <a:xfrm>
            <a:off x="2011680" y="2496960"/>
            <a:ext cx="374904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Sun's core runs out of Hydrogen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sp>
        <p:nvSpPr>
          <p:cNvPr id="153" name="Line 4"/>
          <p:cNvSpPr/>
          <p:nvPr/>
        </p:nvSpPr>
        <p:spPr>
          <a:xfrm>
            <a:off x="5486400" y="3474720"/>
            <a:ext cx="2194560" cy="137160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TextShape 5"/>
          <p:cNvSpPr txBox="1"/>
          <p:nvPr/>
        </p:nvSpPr>
        <p:spPr>
          <a:xfrm>
            <a:off x="3383280" y="1344960"/>
            <a:ext cx="4023360" cy="162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r"/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and Sun becomes red giant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sp>
        <p:nvSpPr>
          <p:cNvPr id="155" name="Line 6"/>
          <p:cNvSpPr/>
          <p:nvPr/>
        </p:nvSpPr>
        <p:spPr>
          <a:xfrm>
            <a:off x="7315200" y="2377440"/>
            <a:ext cx="822960" cy="265176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87120" y="570960"/>
            <a:ext cx="8970120" cy="6282000"/>
          </a:xfrm>
          <a:prstGeom prst="rect">
            <a:avLst/>
          </a:prstGeom>
          <a:ln>
            <a:noFill/>
          </a:ln>
        </p:spPr>
      </p:pic>
      <p:sp>
        <p:nvSpPr>
          <p:cNvPr id="157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HR track of the Sun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158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Line 3"/>
          <p:cNvSpPr/>
          <p:nvPr/>
        </p:nvSpPr>
        <p:spPr>
          <a:xfrm flipH="1">
            <a:off x="7772400" y="3657600"/>
            <a:ext cx="91440" cy="109728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Line 4"/>
          <p:cNvSpPr/>
          <p:nvPr/>
        </p:nvSpPr>
        <p:spPr>
          <a:xfrm flipH="1" flipV="1">
            <a:off x="7132320" y="5303520"/>
            <a:ext cx="365760" cy="18288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Line 5"/>
          <p:cNvSpPr/>
          <p:nvPr/>
        </p:nvSpPr>
        <p:spPr>
          <a:xfrm flipV="1">
            <a:off x="6956280" y="3931920"/>
            <a:ext cx="358920" cy="101484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Line 6"/>
          <p:cNvSpPr/>
          <p:nvPr/>
        </p:nvSpPr>
        <p:spPr>
          <a:xfrm flipV="1">
            <a:off x="7379280" y="1997280"/>
            <a:ext cx="358920" cy="101484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Line 7"/>
          <p:cNvSpPr/>
          <p:nvPr/>
        </p:nvSpPr>
        <p:spPr>
          <a:xfrm flipH="1">
            <a:off x="4389120" y="1554480"/>
            <a:ext cx="1554480" cy="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Line 8"/>
          <p:cNvSpPr/>
          <p:nvPr/>
        </p:nvSpPr>
        <p:spPr>
          <a:xfrm>
            <a:off x="2651760" y="2834640"/>
            <a:ext cx="548640" cy="117648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87120" y="570960"/>
            <a:ext cx="8970120" cy="6282000"/>
          </a:xfrm>
          <a:prstGeom prst="rect">
            <a:avLst/>
          </a:prstGeom>
          <a:ln>
            <a:noFill/>
          </a:ln>
        </p:spPr>
      </p:pic>
      <p:sp>
        <p:nvSpPr>
          <p:cNvPr id="166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HR track of the Sun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TextShape 3"/>
          <p:cNvSpPr txBox="1"/>
          <p:nvPr/>
        </p:nvSpPr>
        <p:spPr>
          <a:xfrm>
            <a:off x="5120640" y="3383280"/>
            <a:ext cx="219456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main sequence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sp>
        <p:nvSpPr>
          <p:cNvPr id="169" name="Line 4"/>
          <p:cNvSpPr/>
          <p:nvPr/>
        </p:nvSpPr>
        <p:spPr>
          <a:xfrm>
            <a:off x="6309360" y="4480560"/>
            <a:ext cx="731520" cy="64008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TextShape 5"/>
          <p:cNvSpPr txBox="1"/>
          <p:nvPr/>
        </p:nvSpPr>
        <p:spPr>
          <a:xfrm>
            <a:off x="5663520" y="1812960"/>
            <a:ext cx="21031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r"/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 </a:t>
            </a:r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red giant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sp>
        <p:nvSpPr>
          <p:cNvPr id="171" name="Line 6"/>
          <p:cNvSpPr/>
          <p:nvPr/>
        </p:nvSpPr>
        <p:spPr>
          <a:xfrm>
            <a:off x="7315200" y="2377440"/>
            <a:ext cx="182880" cy="73152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TextShape 7"/>
          <p:cNvSpPr txBox="1"/>
          <p:nvPr/>
        </p:nvSpPr>
        <p:spPr>
          <a:xfrm>
            <a:off x="3474720" y="1629000"/>
            <a:ext cx="210312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r"/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planetary nebula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sp>
        <p:nvSpPr>
          <p:cNvPr id="173" name="Line 8"/>
          <p:cNvSpPr/>
          <p:nvPr/>
        </p:nvSpPr>
        <p:spPr>
          <a:xfrm flipV="1">
            <a:off x="5486400" y="1463040"/>
            <a:ext cx="914400" cy="64008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TextShape 9"/>
          <p:cNvSpPr txBox="1"/>
          <p:nvPr/>
        </p:nvSpPr>
        <p:spPr>
          <a:xfrm>
            <a:off x="2560320" y="3200400"/>
            <a:ext cx="210312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r"/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white dwarf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sp>
        <p:nvSpPr>
          <p:cNvPr id="175" name="Line 10"/>
          <p:cNvSpPr/>
          <p:nvPr/>
        </p:nvSpPr>
        <p:spPr>
          <a:xfrm flipH="1">
            <a:off x="3749040" y="4291560"/>
            <a:ext cx="391320" cy="46332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>
            <a:off x="0" y="114480"/>
            <a:ext cx="9144000" cy="6629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207360" y="1056600"/>
            <a:ext cx="8686800" cy="5706000"/>
          </a:xfrm>
          <a:prstGeom prst="rect">
            <a:avLst/>
          </a:prstGeom>
          <a:ln>
            <a:noFill/>
          </a:ln>
        </p:spPr>
      </p:pic>
      <p:sp>
        <p:nvSpPr>
          <p:cNvPr id="43" name="TextShape 1"/>
          <p:cNvSpPr txBox="1"/>
          <p:nvPr/>
        </p:nvSpPr>
        <p:spPr>
          <a:xfrm>
            <a:off x="800280" y="256320"/>
            <a:ext cx="7543800" cy="657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4000" spc="-1" strike="noStrike">
                <a:latin typeface="Arial"/>
              </a:rPr>
              <a:t>Stars are like nuclear reactors</a:t>
            </a:r>
            <a:endParaRPr b="1" lang="en-U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0" y="128160"/>
            <a:ext cx="9144000" cy="6602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" descr=""/>
          <p:cNvPicPr/>
          <p:nvPr/>
        </p:nvPicPr>
        <p:blipFill>
          <a:blip r:embed="rId1"/>
          <a:stretch/>
        </p:blipFill>
        <p:spPr>
          <a:xfrm>
            <a:off x="207360" y="1056600"/>
            <a:ext cx="8686800" cy="5706000"/>
          </a:xfrm>
          <a:prstGeom prst="rect">
            <a:avLst/>
          </a:prstGeom>
          <a:ln>
            <a:noFill/>
          </a:ln>
        </p:spPr>
      </p:pic>
      <p:sp>
        <p:nvSpPr>
          <p:cNvPr id="179" name="TextShape 1"/>
          <p:cNvSpPr txBox="1"/>
          <p:nvPr/>
        </p:nvSpPr>
        <p:spPr>
          <a:xfrm>
            <a:off x="1817640" y="256320"/>
            <a:ext cx="5509080" cy="657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4000" spc="-1" strike="noStrike">
                <a:latin typeface="Arial"/>
              </a:rPr>
              <a:t>Nuclear vs. EM forces</a:t>
            </a:r>
            <a:endParaRPr b="1" lang="en-US" sz="4000" spc="-1" strike="noStrike">
              <a:latin typeface="Arial"/>
            </a:endParaRPr>
          </a:p>
        </p:txBody>
      </p:sp>
      <p:sp>
        <p:nvSpPr>
          <p:cNvPr id="180" name="Line 2"/>
          <p:cNvSpPr/>
          <p:nvPr/>
        </p:nvSpPr>
        <p:spPr>
          <a:xfrm flipH="1">
            <a:off x="1097280" y="5669280"/>
            <a:ext cx="1005840" cy="365760"/>
          </a:xfrm>
          <a:prstGeom prst="line">
            <a:avLst/>
          </a:prstGeom>
          <a:ln w="36720">
            <a:solidFill>
              <a:srgbClr val="18453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TextShape 3"/>
          <p:cNvSpPr txBox="1"/>
          <p:nvPr/>
        </p:nvSpPr>
        <p:spPr>
          <a:xfrm>
            <a:off x="2103120" y="5212080"/>
            <a:ext cx="2560320" cy="73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Hydrogen</a:t>
            </a:r>
            <a:endParaRPr b="0" lang="en-US" sz="4000" spc="-1" strike="noStrike">
              <a:solidFill>
                <a:srgbClr val="18453b"/>
              </a:solidFill>
              <a:latin typeface="Arial"/>
            </a:endParaRPr>
          </a:p>
        </p:txBody>
      </p:sp>
      <p:sp>
        <p:nvSpPr>
          <p:cNvPr id="182" name="Line 4"/>
          <p:cNvSpPr/>
          <p:nvPr/>
        </p:nvSpPr>
        <p:spPr>
          <a:xfrm flipH="1" flipV="1">
            <a:off x="998640" y="2246040"/>
            <a:ext cx="830160" cy="588600"/>
          </a:xfrm>
          <a:prstGeom prst="line">
            <a:avLst/>
          </a:prstGeom>
          <a:ln w="36720">
            <a:solidFill>
              <a:srgbClr val="18453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TextShape 5"/>
          <p:cNvSpPr txBox="1"/>
          <p:nvPr/>
        </p:nvSpPr>
        <p:spPr>
          <a:xfrm>
            <a:off x="1645920" y="2926080"/>
            <a:ext cx="2560320" cy="73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Helium</a:t>
            </a:r>
            <a:endParaRPr b="0" lang="en-US" sz="4000" spc="-1" strike="noStrike">
              <a:solidFill>
                <a:srgbClr val="18453b"/>
              </a:solidFill>
              <a:latin typeface="Arial"/>
            </a:endParaRPr>
          </a:p>
        </p:txBody>
      </p:sp>
      <p:sp>
        <p:nvSpPr>
          <p:cNvPr id="184" name="Line 6"/>
          <p:cNvSpPr/>
          <p:nvPr/>
        </p:nvSpPr>
        <p:spPr>
          <a:xfrm flipH="1" flipV="1">
            <a:off x="1188720" y="1920240"/>
            <a:ext cx="745200" cy="365760"/>
          </a:xfrm>
          <a:prstGeom prst="line">
            <a:avLst/>
          </a:prstGeom>
          <a:ln w="36720">
            <a:solidFill>
              <a:srgbClr val="18453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TextShape 7"/>
          <p:cNvSpPr txBox="1"/>
          <p:nvPr/>
        </p:nvSpPr>
        <p:spPr>
          <a:xfrm>
            <a:off x="1933920" y="2098080"/>
            <a:ext cx="2560320" cy="73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Carbon</a:t>
            </a:r>
            <a:endParaRPr b="0" lang="en-US" sz="4000" spc="-1" strike="noStrike">
              <a:solidFill>
                <a:srgbClr val="18453b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" descr=""/>
          <p:cNvPicPr/>
          <p:nvPr/>
        </p:nvPicPr>
        <p:blipFill>
          <a:blip r:embed="rId1"/>
          <a:stretch/>
        </p:blipFill>
        <p:spPr>
          <a:xfrm>
            <a:off x="-914400" y="-228600"/>
            <a:ext cx="10972800" cy="7315200"/>
          </a:xfrm>
          <a:prstGeom prst="rect">
            <a:avLst/>
          </a:prstGeom>
          <a:ln>
            <a:noFill/>
          </a:ln>
        </p:spPr>
      </p:pic>
      <p:sp>
        <p:nvSpPr>
          <p:cNvPr id="187" name="TextShape 1"/>
          <p:cNvSpPr txBox="1"/>
          <p:nvPr/>
        </p:nvSpPr>
        <p:spPr>
          <a:xfrm>
            <a:off x="365760" y="256320"/>
            <a:ext cx="7863840" cy="1389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4000" spc="-1" strike="noStrike">
                <a:solidFill>
                  <a:srgbClr val="ffffff"/>
                </a:solidFill>
                <a:latin typeface="Arial"/>
              </a:rPr>
              <a:t>Ejected red giant atmosphere = planetary nebula</a:t>
            </a:r>
            <a:endParaRPr b="1" lang="en-US" sz="4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" descr=""/>
          <p:cNvPicPr/>
          <p:nvPr/>
        </p:nvPicPr>
        <p:blipFill>
          <a:blip r:embed="rId1"/>
          <a:stretch/>
        </p:blipFill>
        <p:spPr>
          <a:xfrm>
            <a:off x="-740520" y="-1714320"/>
            <a:ext cx="10625400" cy="10287000"/>
          </a:xfrm>
          <a:prstGeom prst="rect">
            <a:avLst/>
          </a:prstGeom>
          <a:ln>
            <a:noFill/>
          </a:ln>
        </p:spPr>
      </p:pic>
      <p:sp>
        <p:nvSpPr>
          <p:cNvPr id="189" name="TextShape 1"/>
          <p:cNvSpPr txBox="1"/>
          <p:nvPr/>
        </p:nvSpPr>
        <p:spPr>
          <a:xfrm>
            <a:off x="365760" y="256320"/>
            <a:ext cx="7863840" cy="1389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4000" spc="-1" strike="noStrike">
                <a:solidFill>
                  <a:srgbClr val="ffffff"/>
                </a:solidFill>
                <a:latin typeface="Arial"/>
              </a:rPr>
              <a:t>Ejected red giant atmosphere = planetary nebula</a:t>
            </a:r>
            <a:endParaRPr b="1" lang="en-US" sz="4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365760" y="256320"/>
            <a:ext cx="8595360" cy="179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4000" spc="-1" strike="noStrike">
                <a:solidFill>
                  <a:srgbClr val="000000"/>
                </a:solidFill>
                <a:latin typeface="Arial"/>
              </a:rPr>
              <a:t>White Dwarf = exposed degenerate core of a solar-type star</a:t>
            </a:r>
            <a:endParaRPr b="1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1" name="" descr=""/>
          <p:cNvPicPr/>
          <p:nvPr/>
        </p:nvPicPr>
        <p:blipFill>
          <a:blip r:embed="rId1"/>
          <a:stretch/>
        </p:blipFill>
        <p:spPr>
          <a:xfrm>
            <a:off x="2156760" y="1571400"/>
            <a:ext cx="4686120" cy="5117760"/>
          </a:xfrm>
          <a:prstGeom prst="rect">
            <a:avLst/>
          </a:prstGeom>
          <a:ln>
            <a:noFill/>
          </a:ln>
        </p:spPr>
      </p:pic>
      <p:sp>
        <p:nvSpPr>
          <p:cNvPr id="192" name="TextShape 2"/>
          <p:cNvSpPr txBox="1"/>
          <p:nvPr/>
        </p:nvSpPr>
        <p:spPr>
          <a:xfrm>
            <a:off x="3625920" y="5760720"/>
            <a:ext cx="25603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Sirius B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3" name="Line 3"/>
          <p:cNvSpPr/>
          <p:nvPr/>
        </p:nvSpPr>
        <p:spPr>
          <a:xfrm flipH="1" flipV="1">
            <a:off x="3534480" y="5486400"/>
            <a:ext cx="274320" cy="365760"/>
          </a:xfrm>
          <a:prstGeom prst="line">
            <a:avLst/>
          </a:prstGeom>
          <a:ln w="3672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TextShape 4"/>
          <p:cNvSpPr txBox="1"/>
          <p:nvPr/>
        </p:nvSpPr>
        <p:spPr>
          <a:xfrm>
            <a:off x="3625920" y="2197080"/>
            <a:ext cx="25603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Sirius A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5" name="Line 5"/>
          <p:cNvSpPr/>
          <p:nvPr/>
        </p:nvSpPr>
        <p:spPr>
          <a:xfrm>
            <a:off x="4484880" y="2743200"/>
            <a:ext cx="0" cy="548640"/>
          </a:xfrm>
          <a:prstGeom prst="line">
            <a:avLst/>
          </a:prstGeom>
          <a:ln w="3672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" descr=""/>
          <p:cNvPicPr/>
          <p:nvPr/>
        </p:nvPicPr>
        <p:blipFill>
          <a:blip r:embed="rId1"/>
          <a:stretch/>
        </p:blipFill>
        <p:spPr>
          <a:xfrm>
            <a:off x="87120" y="570960"/>
            <a:ext cx="8970120" cy="6282000"/>
          </a:xfrm>
          <a:prstGeom prst="rect">
            <a:avLst/>
          </a:prstGeom>
          <a:ln>
            <a:noFill/>
          </a:ln>
        </p:spPr>
      </p:pic>
      <p:sp>
        <p:nvSpPr>
          <p:cNvPr id="197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Luminosity 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as a 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function of 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time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" descr=""/>
          <p:cNvPicPr/>
          <p:nvPr/>
        </p:nvPicPr>
        <p:blipFill>
          <a:blip r:embed="rId1"/>
          <a:stretch/>
        </p:blipFill>
        <p:spPr>
          <a:xfrm>
            <a:off x="87120" y="570960"/>
            <a:ext cx="8970120" cy="6282000"/>
          </a:xfrm>
          <a:prstGeom prst="rect">
            <a:avLst/>
          </a:prstGeom>
          <a:ln>
            <a:noFill/>
          </a:ln>
        </p:spPr>
      </p:pic>
      <p:sp>
        <p:nvSpPr>
          <p:cNvPr id="200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u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y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u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201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" descr=""/>
          <p:cNvPicPr/>
          <p:nvPr/>
        </p:nvPicPr>
        <p:blipFill>
          <a:blip r:embed="rId1"/>
          <a:stretch/>
        </p:blipFill>
        <p:spPr>
          <a:xfrm>
            <a:off x="87120" y="570960"/>
            <a:ext cx="8970120" cy="6282000"/>
          </a:xfrm>
          <a:prstGeom prst="rect">
            <a:avLst/>
          </a:prstGeom>
          <a:ln>
            <a:noFill/>
          </a:ln>
        </p:spPr>
      </p:pic>
      <p:sp>
        <p:nvSpPr>
          <p:cNvPr id="203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HR tracks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TextShape 3"/>
          <p:cNvSpPr txBox="1"/>
          <p:nvPr/>
        </p:nvSpPr>
        <p:spPr>
          <a:xfrm>
            <a:off x="5120640" y="3491280"/>
            <a:ext cx="219456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main sequence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sp>
        <p:nvSpPr>
          <p:cNvPr id="206" name="Line 4"/>
          <p:cNvSpPr/>
          <p:nvPr/>
        </p:nvSpPr>
        <p:spPr>
          <a:xfrm>
            <a:off x="6145920" y="4114800"/>
            <a:ext cx="822960" cy="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TextShape 5"/>
          <p:cNvSpPr txBox="1"/>
          <p:nvPr/>
        </p:nvSpPr>
        <p:spPr>
          <a:xfrm>
            <a:off x="5663520" y="1812960"/>
            <a:ext cx="21031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r"/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 </a:t>
            </a:r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red giant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sp>
        <p:nvSpPr>
          <p:cNvPr id="208" name="Line 6"/>
          <p:cNvSpPr/>
          <p:nvPr/>
        </p:nvSpPr>
        <p:spPr>
          <a:xfrm>
            <a:off x="6400800" y="2286000"/>
            <a:ext cx="822960" cy="36576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TextShape 7"/>
          <p:cNvSpPr txBox="1"/>
          <p:nvPr/>
        </p:nvSpPr>
        <p:spPr>
          <a:xfrm>
            <a:off x="3474720" y="1629000"/>
            <a:ext cx="210312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r"/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planetary nebula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sp>
        <p:nvSpPr>
          <p:cNvPr id="210" name="Line 8"/>
          <p:cNvSpPr/>
          <p:nvPr/>
        </p:nvSpPr>
        <p:spPr>
          <a:xfrm flipV="1">
            <a:off x="5486400" y="1463040"/>
            <a:ext cx="914400" cy="64008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TextShape 9"/>
          <p:cNvSpPr txBox="1"/>
          <p:nvPr/>
        </p:nvSpPr>
        <p:spPr>
          <a:xfrm>
            <a:off x="2560320" y="4316400"/>
            <a:ext cx="210312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r"/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white dwarf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sp>
        <p:nvSpPr>
          <p:cNvPr id="212" name="Line 10"/>
          <p:cNvSpPr/>
          <p:nvPr/>
        </p:nvSpPr>
        <p:spPr>
          <a:xfrm flipH="1" flipV="1">
            <a:off x="3566160" y="4023360"/>
            <a:ext cx="365760" cy="29304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Line 11"/>
          <p:cNvSpPr/>
          <p:nvPr/>
        </p:nvSpPr>
        <p:spPr>
          <a:xfrm flipV="1">
            <a:off x="5992920" y="3108960"/>
            <a:ext cx="133560" cy="42984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Line 12"/>
          <p:cNvSpPr/>
          <p:nvPr/>
        </p:nvSpPr>
        <p:spPr>
          <a:xfrm>
            <a:off x="6492240" y="4572000"/>
            <a:ext cx="971640" cy="8280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" descr=""/>
          <p:cNvPicPr/>
          <p:nvPr/>
        </p:nvPicPr>
        <p:blipFill>
          <a:blip r:embed="rId1"/>
          <a:stretch/>
        </p:blipFill>
        <p:spPr>
          <a:xfrm>
            <a:off x="762120" y="173520"/>
            <a:ext cx="6629040" cy="6684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Stars often born in clusters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TextShape 3"/>
          <p:cNvSpPr txBox="1"/>
          <p:nvPr/>
        </p:nvSpPr>
        <p:spPr>
          <a:xfrm>
            <a:off x="274320" y="806400"/>
            <a:ext cx="8778240" cy="1737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latin typeface="Arial"/>
              </a:rPr>
              <a:t>There are two types: </a:t>
            </a:r>
            <a:r>
              <a:rPr b="1" lang="en-US" sz="3600" spc="-1" strike="noStrike">
                <a:solidFill>
                  <a:srgbClr val="f08521"/>
                </a:solidFill>
                <a:latin typeface="Arial"/>
              </a:rPr>
              <a:t>Globular</a:t>
            </a:r>
            <a:r>
              <a:rPr b="0" lang="en-US" sz="3600" spc="-1" strike="noStrike">
                <a:latin typeface="Arial"/>
              </a:rPr>
              <a:t> and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Open</a:t>
            </a:r>
            <a:endParaRPr b="0" lang="en-US" sz="3600" spc="-1" strike="noStrike">
              <a:latin typeface="Arial"/>
            </a:endParaRPr>
          </a:p>
          <a:p>
            <a:r>
              <a:rPr b="1" lang="en-US" sz="3600" spc="-1" strike="noStrike">
                <a:solidFill>
                  <a:srgbClr val="f08521"/>
                </a:solidFill>
                <a:latin typeface="Arial"/>
              </a:rPr>
              <a:t>Omega Centauri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               Pleiades</a:t>
            </a:r>
            <a:r>
              <a:rPr b="0" lang="en-US" sz="3600" spc="-1" strike="noStrike">
                <a:latin typeface="Arial"/>
              </a:rPr>
              <a:t> 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19" name="" descr=""/>
          <p:cNvPicPr/>
          <p:nvPr/>
        </p:nvPicPr>
        <p:blipFill>
          <a:blip r:embed="rId1"/>
          <a:stretch/>
        </p:blipFill>
        <p:spPr>
          <a:xfrm>
            <a:off x="4642200" y="2118600"/>
            <a:ext cx="4572000" cy="4572000"/>
          </a:xfrm>
          <a:prstGeom prst="rect">
            <a:avLst/>
          </a:prstGeom>
          <a:ln>
            <a:noFill/>
          </a:ln>
        </p:spPr>
      </p:pic>
      <p:pic>
        <p:nvPicPr>
          <p:cNvPr id="220" name="" descr=""/>
          <p:cNvPicPr/>
          <p:nvPr/>
        </p:nvPicPr>
        <p:blipFill>
          <a:blip r:embed="rId2"/>
          <a:stretch/>
        </p:blipFill>
        <p:spPr>
          <a:xfrm>
            <a:off x="-18000" y="2102400"/>
            <a:ext cx="4572000" cy="4572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207360" y="1056600"/>
            <a:ext cx="8686800" cy="5706000"/>
          </a:xfrm>
          <a:prstGeom prst="rect">
            <a:avLst/>
          </a:prstGeom>
          <a:ln>
            <a:noFill/>
          </a:ln>
        </p:spPr>
      </p:pic>
      <p:sp>
        <p:nvSpPr>
          <p:cNvPr id="45" name="TextShape 1"/>
          <p:cNvSpPr txBox="1"/>
          <p:nvPr/>
        </p:nvSpPr>
        <p:spPr>
          <a:xfrm>
            <a:off x="1817640" y="256320"/>
            <a:ext cx="5509080" cy="657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4000" spc="-1" strike="noStrike">
                <a:latin typeface="Arial"/>
              </a:rPr>
              <a:t>Nuclear vs. EM forces</a:t>
            </a:r>
            <a:endParaRPr b="1" lang="en-US" sz="4000" spc="-1" strike="noStrike">
              <a:latin typeface="Arial"/>
            </a:endParaRPr>
          </a:p>
        </p:txBody>
      </p:sp>
      <p:sp>
        <p:nvSpPr>
          <p:cNvPr id="46" name="Line 2"/>
          <p:cNvSpPr/>
          <p:nvPr/>
        </p:nvSpPr>
        <p:spPr>
          <a:xfrm flipH="1">
            <a:off x="1097280" y="5669280"/>
            <a:ext cx="1005840" cy="365760"/>
          </a:xfrm>
          <a:prstGeom prst="line">
            <a:avLst/>
          </a:prstGeom>
          <a:ln w="36720">
            <a:solidFill>
              <a:srgbClr val="18453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TextShape 3"/>
          <p:cNvSpPr txBox="1"/>
          <p:nvPr/>
        </p:nvSpPr>
        <p:spPr>
          <a:xfrm>
            <a:off x="2103120" y="5212080"/>
            <a:ext cx="2560320" cy="73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Hydrogen</a:t>
            </a:r>
            <a:endParaRPr b="0" lang="en-US" sz="4000" spc="-1" strike="noStrike">
              <a:solidFill>
                <a:srgbClr val="18453b"/>
              </a:solidFill>
              <a:latin typeface="Arial"/>
            </a:endParaRPr>
          </a:p>
        </p:txBody>
      </p:sp>
      <p:sp>
        <p:nvSpPr>
          <p:cNvPr id="48" name="Line 4"/>
          <p:cNvSpPr/>
          <p:nvPr/>
        </p:nvSpPr>
        <p:spPr>
          <a:xfrm flipH="1" flipV="1">
            <a:off x="998640" y="2246040"/>
            <a:ext cx="830160" cy="588600"/>
          </a:xfrm>
          <a:prstGeom prst="line">
            <a:avLst/>
          </a:prstGeom>
          <a:ln w="36720">
            <a:solidFill>
              <a:srgbClr val="18453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TextShape 5"/>
          <p:cNvSpPr txBox="1"/>
          <p:nvPr/>
        </p:nvSpPr>
        <p:spPr>
          <a:xfrm>
            <a:off x="1645920" y="2926080"/>
            <a:ext cx="2560320" cy="73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Helium</a:t>
            </a:r>
            <a:endParaRPr b="0" lang="en-US" sz="4000" spc="-1" strike="noStrike">
              <a:solidFill>
                <a:srgbClr val="18453b"/>
              </a:solidFill>
              <a:latin typeface="Arial"/>
            </a:endParaRPr>
          </a:p>
        </p:txBody>
      </p:sp>
      <p:sp>
        <p:nvSpPr>
          <p:cNvPr id="50" name="Line 6"/>
          <p:cNvSpPr/>
          <p:nvPr/>
        </p:nvSpPr>
        <p:spPr>
          <a:xfrm flipH="1" flipV="1">
            <a:off x="2377440" y="1299600"/>
            <a:ext cx="720" cy="896400"/>
          </a:xfrm>
          <a:prstGeom prst="line">
            <a:avLst/>
          </a:prstGeom>
          <a:ln w="36720">
            <a:solidFill>
              <a:srgbClr val="18453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TextShape 7"/>
          <p:cNvSpPr txBox="1"/>
          <p:nvPr/>
        </p:nvSpPr>
        <p:spPr>
          <a:xfrm>
            <a:off x="1933920" y="2098080"/>
            <a:ext cx="2560320" cy="73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Iron</a:t>
            </a:r>
            <a:endParaRPr b="0" lang="en-US" sz="4000" spc="-1" strike="noStrike">
              <a:solidFill>
                <a:srgbClr val="18453b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" descr=""/>
          <p:cNvPicPr/>
          <p:nvPr/>
        </p:nvPicPr>
        <p:blipFill>
          <a:blip r:embed="rId1"/>
          <a:stretch/>
        </p:blipFill>
        <p:spPr>
          <a:xfrm>
            <a:off x="4630680" y="712440"/>
            <a:ext cx="4572000" cy="6830640"/>
          </a:xfrm>
          <a:prstGeom prst="rect">
            <a:avLst/>
          </a:prstGeom>
          <a:ln>
            <a:noFill/>
          </a:ln>
        </p:spPr>
      </p:pic>
      <p:sp>
        <p:nvSpPr>
          <p:cNvPr id="222" name="CustomShape 1"/>
          <p:cNvSpPr/>
          <p:nvPr/>
        </p:nvSpPr>
        <p:spPr>
          <a:xfrm>
            <a:off x="4206240" y="274320"/>
            <a:ext cx="6126480" cy="18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CustomShape 2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Two other examples of star clusters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224" name="CustomShape 3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TextShape 4"/>
          <p:cNvSpPr txBox="1"/>
          <p:nvPr/>
        </p:nvSpPr>
        <p:spPr>
          <a:xfrm>
            <a:off x="274320" y="806400"/>
            <a:ext cx="8778240" cy="1737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latin typeface="Arial"/>
              </a:rPr>
              <a:t>There are two types: </a:t>
            </a:r>
            <a:r>
              <a:rPr b="1" lang="en-US" sz="3600" spc="-1" strike="noStrike">
                <a:solidFill>
                  <a:srgbClr val="f08521"/>
                </a:solidFill>
                <a:latin typeface="Arial"/>
              </a:rPr>
              <a:t>Globular</a:t>
            </a:r>
            <a:r>
              <a:rPr b="0" lang="en-US" sz="3600" spc="-1" strike="noStrike">
                <a:latin typeface="Arial"/>
              </a:rPr>
              <a:t> and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Open</a:t>
            </a:r>
            <a:endParaRPr b="0" lang="en-US" sz="3600" spc="-1" strike="noStrike">
              <a:latin typeface="Arial"/>
            </a:endParaRPr>
          </a:p>
          <a:p>
            <a:r>
              <a:rPr b="1" lang="en-US" sz="3600" spc="-1" strike="noStrike">
                <a:solidFill>
                  <a:srgbClr val="f08521"/>
                </a:solidFill>
                <a:latin typeface="Arial"/>
              </a:rPr>
              <a:t>    </a:t>
            </a:r>
            <a:r>
              <a:rPr b="1" lang="en-US" sz="3600" spc="-1" strike="noStrike">
                <a:solidFill>
                  <a:srgbClr val="f08521"/>
                </a:solidFill>
                <a:latin typeface="Arial"/>
              </a:rPr>
              <a:t>47 Tucanae       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               M67</a:t>
            </a:r>
            <a:r>
              <a:rPr b="0" lang="en-US" sz="3600" spc="-1" strike="noStrike">
                <a:latin typeface="Arial"/>
              </a:rPr>
              <a:t> 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2"/>
          <a:stretch/>
        </p:blipFill>
        <p:spPr>
          <a:xfrm>
            <a:off x="0" y="2121480"/>
            <a:ext cx="4572000" cy="4572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8" name="" descr=""/>
          <p:cNvPicPr/>
          <p:nvPr/>
        </p:nvPicPr>
        <p:blipFill>
          <a:blip r:embed="rId1"/>
          <a:stretch/>
        </p:blipFill>
        <p:spPr>
          <a:xfrm>
            <a:off x="36000" y="756720"/>
            <a:ext cx="9144000" cy="6099120"/>
          </a:xfrm>
          <a:prstGeom prst="rect">
            <a:avLst/>
          </a:prstGeom>
          <a:ln>
            <a:noFill/>
          </a:ln>
        </p:spPr>
      </p:pic>
      <p:sp>
        <p:nvSpPr>
          <p:cNvPr id="229" name="CustomShape 2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Gaia HR: old OC vs “young” GC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1" name="" descr=""/>
          <p:cNvPicPr/>
          <p:nvPr/>
        </p:nvPicPr>
        <p:blipFill>
          <a:blip r:embed="rId1"/>
          <a:stretch/>
        </p:blipFill>
        <p:spPr>
          <a:xfrm>
            <a:off x="36000" y="756720"/>
            <a:ext cx="9144000" cy="6099120"/>
          </a:xfrm>
          <a:prstGeom prst="rect">
            <a:avLst/>
          </a:prstGeom>
          <a:ln>
            <a:noFill/>
          </a:ln>
        </p:spPr>
      </p:pic>
      <p:sp>
        <p:nvSpPr>
          <p:cNvPr id="232" name="CustomShape 2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Two factors: age and metallicity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Gaia HR: open clusters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5" name="" descr=""/>
          <p:cNvPicPr/>
          <p:nvPr/>
        </p:nvPicPr>
        <p:blipFill>
          <a:blip r:embed="rId1"/>
          <a:stretch/>
        </p:blipFill>
        <p:spPr>
          <a:xfrm>
            <a:off x="50400" y="818280"/>
            <a:ext cx="9043560" cy="6026040"/>
          </a:xfrm>
          <a:prstGeom prst="rect">
            <a:avLst/>
          </a:prstGeom>
          <a:ln>
            <a:noFill/>
          </a:ln>
        </p:spPr>
      </p:pic>
      <p:sp>
        <p:nvSpPr>
          <p:cNvPr id="236" name="TextShape 3"/>
          <p:cNvSpPr txBox="1"/>
          <p:nvPr/>
        </p:nvSpPr>
        <p:spPr>
          <a:xfrm>
            <a:off x="6949440" y="2177640"/>
            <a:ext cx="146304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latin typeface="Arial"/>
              </a:rPr>
              <a:t>color is age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Gaia HR: open clusters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9" name="" descr=""/>
          <p:cNvPicPr/>
          <p:nvPr/>
        </p:nvPicPr>
        <p:blipFill>
          <a:blip r:embed="rId1"/>
          <a:stretch/>
        </p:blipFill>
        <p:spPr>
          <a:xfrm>
            <a:off x="50400" y="818280"/>
            <a:ext cx="9043560" cy="6026040"/>
          </a:xfrm>
          <a:prstGeom prst="rect">
            <a:avLst/>
          </a:prstGeom>
          <a:ln>
            <a:noFill/>
          </a:ln>
        </p:spPr>
      </p:pic>
      <p:sp>
        <p:nvSpPr>
          <p:cNvPr id="240" name="TextShape 3"/>
          <p:cNvSpPr txBox="1"/>
          <p:nvPr/>
        </p:nvSpPr>
        <p:spPr>
          <a:xfrm>
            <a:off x="6949440" y="2177640"/>
            <a:ext cx="146304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latin typeface="Arial"/>
              </a:rPr>
              <a:t>color is age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41" name="TextShape 4"/>
          <p:cNvSpPr txBox="1"/>
          <p:nvPr/>
        </p:nvSpPr>
        <p:spPr>
          <a:xfrm>
            <a:off x="4500000" y="952200"/>
            <a:ext cx="402336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left main sequence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sp>
        <p:nvSpPr>
          <p:cNvPr id="242" name="Line 5"/>
          <p:cNvSpPr/>
          <p:nvPr/>
        </p:nvSpPr>
        <p:spPr>
          <a:xfrm flipH="1">
            <a:off x="3566160" y="1554480"/>
            <a:ext cx="2560320" cy="109728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TextShape 6"/>
          <p:cNvSpPr txBox="1"/>
          <p:nvPr/>
        </p:nvSpPr>
        <p:spPr>
          <a:xfrm>
            <a:off x="5253840" y="3274920"/>
            <a:ext cx="402336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3600" spc="-1" strike="noStrike">
                <a:solidFill>
                  <a:srgbClr val="008183"/>
                </a:solidFill>
                <a:latin typeface="Arial"/>
              </a:rPr>
              <a:t>haven't reach main sequence</a:t>
            </a:r>
            <a:endParaRPr b="0" lang="en-US" sz="3600" spc="-1" strike="noStrike">
              <a:solidFill>
                <a:srgbClr val="008183"/>
              </a:solidFill>
              <a:latin typeface="Arial"/>
            </a:endParaRPr>
          </a:p>
        </p:txBody>
      </p:sp>
      <p:sp>
        <p:nvSpPr>
          <p:cNvPr id="244" name="Line 7"/>
          <p:cNvSpPr/>
          <p:nvPr/>
        </p:nvSpPr>
        <p:spPr>
          <a:xfrm flipH="1">
            <a:off x="6564240" y="4353480"/>
            <a:ext cx="687600" cy="528840"/>
          </a:xfrm>
          <a:prstGeom prst="line">
            <a:avLst/>
          </a:prstGeom>
          <a:ln w="36720">
            <a:solidFill>
              <a:srgbClr val="00818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" descr=""/>
          <p:cNvPicPr/>
          <p:nvPr/>
        </p:nvPicPr>
        <p:blipFill>
          <a:blip r:embed="rId1"/>
          <a:stretch/>
        </p:blipFill>
        <p:spPr>
          <a:xfrm>
            <a:off x="690480" y="516600"/>
            <a:ext cx="7763400" cy="6291000"/>
          </a:xfrm>
          <a:prstGeom prst="rect">
            <a:avLst/>
          </a:prstGeom>
          <a:ln>
            <a:noFill/>
          </a:ln>
        </p:spPr>
      </p:pic>
      <p:sp>
        <p:nvSpPr>
          <p:cNvPr id="246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Isoch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rone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s: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HR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positi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ons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of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sam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e-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age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stars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" descr=""/>
          <p:cNvPicPr/>
          <p:nvPr/>
        </p:nvPicPr>
        <p:blipFill>
          <a:blip r:embed="rId1"/>
          <a:stretch/>
        </p:blipFill>
        <p:spPr>
          <a:xfrm>
            <a:off x="690480" y="516600"/>
            <a:ext cx="7763400" cy="6291000"/>
          </a:xfrm>
          <a:prstGeom prst="rect">
            <a:avLst/>
          </a:prstGeom>
          <a:ln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Iso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chr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on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es: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HR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po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siti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on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of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sa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me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-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ag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sta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rs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Gaia HR: globular clusters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1" name="" descr=""/>
          <p:cNvPicPr/>
          <p:nvPr/>
        </p:nvPicPr>
        <p:blipFill>
          <a:blip r:embed="rId1"/>
          <a:stretch/>
        </p:blipFill>
        <p:spPr>
          <a:xfrm>
            <a:off x="50400" y="818280"/>
            <a:ext cx="9043560" cy="6026040"/>
          </a:xfrm>
          <a:prstGeom prst="rect">
            <a:avLst/>
          </a:prstGeom>
          <a:ln>
            <a:noFill/>
          </a:ln>
        </p:spPr>
      </p:pic>
      <p:sp>
        <p:nvSpPr>
          <p:cNvPr id="252" name="TextShape 3"/>
          <p:cNvSpPr txBox="1"/>
          <p:nvPr/>
        </p:nvSpPr>
        <p:spPr>
          <a:xfrm>
            <a:off x="5120640" y="2178000"/>
            <a:ext cx="3291840" cy="3308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r"/>
            <a:r>
              <a:rPr b="0" lang="en-US" sz="3600" spc="-1" strike="noStrike">
                <a:latin typeface="Arial"/>
              </a:rPr>
              <a:t>color is metallicity</a:t>
            </a:r>
            <a:endParaRPr b="0" lang="en-US" sz="3600" spc="-1" strike="noStrike">
              <a:latin typeface="Arial"/>
            </a:endParaRPr>
          </a:p>
          <a:p>
            <a:pPr algn="r"/>
            <a:endParaRPr b="0" lang="en-US" sz="3600" spc="-1" strike="noStrike">
              <a:latin typeface="Arial"/>
            </a:endParaRPr>
          </a:p>
          <a:p>
            <a:pPr algn="r"/>
            <a:r>
              <a:rPr b="0" lang="en-US" sz="3600" spc="-1" strike="noStrike">
                <a:latin typeface="Arial"/>
              </a:rPr>
              <a:t>(their age is about the same)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457200" y="152280"/>
            <a:ext cx="8229240" cy="63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Su</a:t>
            </a: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</a:t>
            </a: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</a:t>
            </a: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ar</a:t>
            </a: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y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254" name="CustomShape 2"/>
          <p:cNvSpPr/>
          <p:nvPr/>
        </p:nvSpPr>
        <p:spPr>
          <a:xfrm>
            <a:off x="228600" y="2112480"/>
            <a:ext cx="3047760" cy="172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TextShape 3"/>
          <p:cNvSpPr txBox="1"/>
          <p:nvPr/>
        </p:nvSpPr>
        <p:spPr>
          <a:xfrm>
            <a:off x="274320" y="1022400"/>
            <a:ext cx="8778240" cy="4551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latin typeface="Arial"/>
              </a:rPr>
              <a:t>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Mass</a:t>
            </a:r>
            <a:r>
              <a:rPr b="0" lang="en-US" sz="3600" spc="-1" strike="noStrike">
                <a:latin typeface="Arial"/>
              </a:rPr>
              <a:t>,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age</a:t>
            </a:r>
            <a:r>
              <a:rPr b="0" lang="en-US" sz="3600" spc="-1" strike="noStrike">
                <a:latin typeface="Arial"/>
              </a:rPr>
              <a:t> and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metallicity</a:t>
            </a:r>
            <a:r>
              <a:rPr b="0" lang="en-US" sz="3600" spc="-1" strike="noStrike">
                <a:latin typeface="Arial"/>
              </a:rPr>
              <a:t> determine  luminosity and temperature of a star</a:t>
            </a:r>
            <a:endParaRPr b="0" lang="en-US" sz="3600" spc="-1" strike="noStrike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latin typeface="Arial"/>
              </a:rPr>
              <a:t> </a:t>
            </a:r>
            <a:r>
              <a:rPr b="0" lang="en-US" sz="3600" spc="-1" strike="noStrike">
                <a:latin typeface="Arial"/>
              </a:rPr>
              <a:t>Stars in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clusters</a:t>
            </a:r>
            <a:r>
              <a:rPr b="0" lang="en-US" sz="3600" spc="-1" strike="noStrike">
                <a:latin typeface="Arial"/>
              </a:rPr>
              <a:t> are born the same time and are at the same distance from us - useful for comparing with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stellar evolution models </a:t>
            </a:r>
            <a:endParaRPr b="0" lang="en-US" sz="3600" spc="-1" strike="noStrike">
              <a:latin typeface="Arial"/>
            </a:endParaRPr>
          </a:p>
          <a:p>
            <a:pPr marL="216000" indent="-216000">
              <a:spcAft>
                <a:spcPts val="144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latin typeface="Arial"/>
              </a:rPr>
              <a:t> </a:t>
            </a:r>
            <a:r>
              <a:rPr b="1" lang="en-US" sz="3600" spc="-1" strike="noStrike">
                <a:solidFill>
                  <a:srgbClr val="008183"/>
                </a:solidFill>
                <a:latin typeface="Arial"/>
              </a:rPr>
              <a:t>White Dwarf</a:t>
            </a:r>
            <a:r>
              <a:rPr b="0" lang="en-US" sz="3600" spc="-1" strike="noStrike">
                <a:latin typeface="Arial"/>
              </a:rPr>
              <a:t> is the evolutionary end point of a solar-type star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207360" y="1056600"/>
            <a:ext cx="8686800" cy="5706000"/>
          </a:xfrm>
          <a:prstGeom prst="rect">
            <a:avLst/>
          </a:prstGeom>
          <a:ln>
            <a:noFill/>
          </a:ln>
        </p:spPr>
      </p:pic>
      <p:sp>
        <p:nvSpPr>
          <p:cNvPr id="53" name="TextShape 1"/>
          <p:cNvSpPr txBox="1"/>
          <p:nvPr/>
        </p:nvSpPr>
        <p:spPr>
          <a:xfrm>
            <a:off x="640080" y="256320"/>
            <a:ext cx="7863840" cy="749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4000" spc="-1" strike="noStrike">
                <a:latin typeface="Arial"/>
              </a:rPr>
              <a:t>Ways to get energy from nuclei</a:t>
            </a:r>
            <a:endParaRPr b="1" lang="en-US" sz="4000" spc="-1" strike="noStrike">
              <a:latin typeface="Arial"/>
            </a:endParaRPr>
          </a:p>
        </p:txBody>
      </p:sp>
      <p:sp>
        <p:nvSpPr>
          <p:cNvPr id="54" name="Line 2"/>
          <p:cNvSpPr/>
          <p:nvPr/>
        </p:nvSpPr>
        <p:spPr>
          <a:xfrm flipV="1">
            <a:off x="1097280" y="1920240"/>
            <a:ext cx="457200" cy="2468880"/>
          </a:xfrm>
          <a:prstGeom prst="line">
            <a:avLst/>
          </a:prstGeom>
          <a:ln w="36720">
            <a:solidFill>
              <a:srgbClr val="18453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TextShape 3"/>
          <p:cNvSpPr txBox="1"/>
          <p:nvPr/>
        </p:nvSpPr>
        <p:spPr>
          <a:xfrm>
            <a:off x="1463040" y="3291840"/>
            <a:ext cx="1737360" cy="73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Fusion</a:t>
            </a:r>
            <a:endParaRPr b="0" lang="en-US" sz="4000" spc="-1" strike="noStrike">
              <a:solidFill>
                <a:srgbClr val="18453b"/>
              </a:solidFill>
              <a:latin typeface="Arial"/>
            </a:endParaRPr>
          </a:p>
        </p:txBody>
      </p:sp>
      <p:sp>
        <p:nvSpPr>
          <p:cNvPr id="56" name="Line 4"/>
          <p:cNvSpPr/>
          <p:nvPr/>
        </p:nvSpPr>
        <p:spPr>
          <a:xfrm flipH="1" flipV="1">
            <a:off x="3801600" y="1554480"/>
            <a:ext cx="3931920" cy="640080"/>
          </a:xfrm>
          <a:prstGeom prst="line">
            <a:avLst/>
          </a:prstGeom>
          <a:ln w="36720">
            <a:solidFill>
              <a:srgbClr val="18453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TextShape 5"/>
          <p:cNvSpPr txBox="1"/>
          <p:nvPr/>
        </p:nvSpPr>
        <p:spPr>
          <a:xfrm>
            <a:off x="6035040" y="2286000"/>
            <a:ext cx="2560320" cy="73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Fission</a:t>
            </a:r>
            <a:endParaRPr b="0" lang="en-US" sz="4000" spc="-1" strike="noStrike">
              <a:solidFill>
                <a:srgbClr val="18453b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207360" y="1056600"/>
            <a:ext cx="8686800" cy="5706000"/>
          </a:xfrm>
          <a:prstGeom prst="rect">
            <a:avLst/>
          </a:prstGeom>
          <a:ln>
            <a:noFill/>
          </a:ln>
        </p:spPr>
      </p:pic>
      <p:sp>
        <p:nvSpPr>
          <p:cNvPr id="59" name="TextShape 1"/>
          <p:cNvSpPr txBox="1"/>
          <p:nvPr/>
        </p:nvSpPr>
        <p:spPr>
          <a:xfrm>
            <a:off x="640080" y="256320"/>
            <a:ext cx="7863840" cy="749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4000" spc="-1" strike="noStrike">
                <a:latin typeface="Arial"/>
              </a:rPr>
              <a:t>Ways to get energy from nuclei</a:t>
            </a:r>
            <a:endParaRPr b="1" lang="en-US" sz="4000" spc="-1" strike="noStrike">
              <a:latin typeface="Arial"/>
            </a:endParaRPr>
          </a:p>
        </p:txBody>
      </p:sp>
      <p:sp>
        <p:nvSpPr>
          <p:cNvPr id="60" name="Line 2"/>
          <p:cNvSpPr/>
          <p:nvPr/>
        </p:nvSpPr>
        <p:spPr>
          <a:xfrm flipV="1">
            <a:off x="1097280" y="1920240"/>
            <a:ext cx="457200" cy="2468880"/>
          </a:xfrm>
          <a:prstGeom prst="line">
            <a:avLst/>
          </a:prstGeom>
          <a:ln w="36720">
            <a:solidFill>
              <a:srgbClr val="18453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TextShape 3"/>
          <p:cNvSpPr txBox="1"/>
          <p:nvPr/>
        </p:nvSpPr>
        <p:spPr>
          <a:xfrm>
            <a:off x="1463040" y="3291840"/>
            <a:ext cx="5394960" cy="2925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Fusion:</a:t>
            </a:r>
            <a:endParaRPr b="0" lang="en-US" sz="4000" spc="-1" strike="noStrike">
              <a:solidFill>
                <a:srgbClr val="18453b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 </a:t>
            </a:r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H-bomb</a:t>
            </a:r>
            <a:endParaRPr b="0" lang="en-US" sz="4000" spc="-1" strike="noStrike">
              <a:solidFill>
                <a:srgbClr val="18453b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 </a:t>
            </a:r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Tokamak</a:t>
            </a:r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 </a:t>
            </a:r>
            <a:endParaRPr b="0" lang="en-US" sz="4000" spc="-1" strike="noStrike">
              <a:solidFill>
                <a:srgbClr val="18453b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 </a:t>
            </a:r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Inertial confinement</a:t>
            </a:r>
            <a:endParaRPr b="0" lang="en-US" sz="4000" spc="-1" strike="noStrike">
              <a:solidFill>
                <a:srgbClr val="18453b"/>
              </a:solidFill>
              <a:latin typeface="Arial"/>
            </a:endParaRPr>
          </a:p>
        </p:txBody>
      </p:sp>
      <p:sp>
        <p:nvSpPr>
          <p:cNvPr id="62" name="Line 4"/>
          <p:cNvSpPr/>
          <p:nvPr/>
        </p:nvSpPr>
        <p:spPr>
          <a:xfrm flipH="1" flipV="1">
            <a:off x="3801600" y="1554480"/>
            <a:ext cx="3931920" cy="640080"/>
          </a:xfrm>
          <a:prstGeom prst="line">
            <a:avLst/>
          </a:prstGeom>
          <a:ln w="36720">
            <a:solidFill>
              <a:srgbClr val="18453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TextShape 5"/>
          <p:cNvSpPr txBox="1"/>
          <p:nvPr/>
        </p:nvSpPr>
        <p:spPr>
          <a:xfrm>
            <a:off x="6035040" y="2286000"/>
            <a:ext cx="3108960" cy="2925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Fission:</a:t>
            </a:r>
            <a:endParaRPr b="0" lang="en-US" sz="4000" spc="-1" strike="noStrike">
              <a:solidFill>
                <a:srgbClr val="18453b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 </a:t>
            </a:r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A-bomb</a:t>
            </a:r>
            <a:endParaRPr b="0" lang="en-US" sz="4000" spc="-1" strike="noStrike">
              <a:solidFill>
                <a:srgbClr val="18453b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 </a:t>
            </a:r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Nuclear power plant</a:t>
            </a:r>
            <a:endParaRPr b="0" lang="en-US" sz="4000" spc="-1" strike="noStrike">
              <a:solidFill>
                <a:srgbClr val="18453b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" descr=""/>
          <p:cNvPicPr/>
          <p:nvPr/>
        </p:nvPicPr>
        <p:blipFill>
          <a:blip r:embed="rId1"/>
          <a:stretch/>
        </p:blipFill>
        <p:spPr>
          <a:xfrm>
            <a:off x="207360" y="1056600"/>
            <a:ext cx="8686800" cy="5706000"/>
          </a:xfrm>
          <a:prstGeom prst="rect">
            <a:avLst/>
          </a:prstGeom>
          <a:ln>
            <a:noFill/>
          </a:ln>
        </p:spPr>
      </p:pic>
      <p:sp>
        <p:nvSpPr>
          <p:cNvPr id="65" name="TextShape 1"/>
          <p:cNvSpPr txBox="1"/>
          <p:nvPr/>
        </p:nvSpPr>
        <p:spPr>
          <a:xfrm>
            <a:off x="2103120" y="256320"/>
            <a:ext cx="4937760" cy="800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4000" spc="-1" strike="noStrike">
                <a:latin typeface="Arial"/>
              </a:rPr>
              <a:t>Quantum tunneling</a:t>
            </a:r>
            <a:endParaRPr b="1" lang="en-US" sz="4000" spc="-1" strike="noStrike">
              <a:latin typeface="Arial"/>
            </a:endParaRPr>
          </a:p>
        </p:txBody>
      </p:sp>
      <p:sp>
        <p:nvSpPr>
          <p:cNvPr id="66" name="Line 2"/>
          <p:cNvSpPr/>
          <p:nvPr/>
        </p:nvSpPr>
        <p:spPr>
          <a:xfrm flipV="1">
            <a:off x="1097280" y="1920240"/>
            <a:ext cx="457200" cy="2468880"/>
          </a:xfrm>
          <a:prstGeom prst="line">
            <a:avLst/>
          </a:prstGeom>
          <a:ln w="36720">
            <a:solidFill>
              <a:srgbClr val="18453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TextShape 3"/>
          <p:cNvSpPr txBox="1"/>
          <p:nvPr/>
        </p:nvSpPr>
        <p:spPr>
          <a:xfrm>
            <a:off x="1463040" y="3291840"/>
            <a:ext cx="5394960" cy="2925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Fusion:</a:t>
            </a:r>
            <a:endParaRPr b="0" lang="en-US" sz="4000" spc="-1" strike="noStrike">
              <a:solidFill>
                <a:srgbClr val="18453b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 </a:t>
            </a:r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In stars </a:t>
            </a:r>
            <a:r>
              <a:rPr b="1" lang="en-US" sz="4000" spc="-1" strike="noStrike">
                <a:solidFill>
                  <a:srgbClr val="008183"/>
                </a:solidFill>
                <a:latin typeface="Arial"/>
              </a:rPr>
              <a:t>gravity</a:t>
            </a:r>
            <a:r>
              <a:rPr b="0" lang="en-US" sz="4000" spc="-1" strike="noStrike">
                <a:solidFill>
                  <a:srgbClr val="18453b"/>
                </a:solidFill>
                <a:latin typeface="Arial"/>
              </a:rPr>
              <a:t> confines the plasma enabling stable fusion</a:t>
            </a:r>
            <a:endParaRPr b="0" lang="en-US" sz="4000" spc="-1" strike="noStrike">
              <a:solidFill>
                <a:srgbClr val="18453b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1" descr=""/>
          <p:cNvPicPr/>
          <p:nvPr/>
        </p:nvPicPr>
        <p:blipFill>
          <a:blip r:embed="rId1"/>
          <a:stretch/>
        </p:blipFill>
        <p:spPr>
          <a:xfrm>
            <a:off x="457200" y="0"/>
            <a:ext cx="5286240" cy="685764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>
            <a:off x="4648320" y="152280"/>
            <a:ext cx="5181120" cy="517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H-&gt;He Fusion</a:t>
            </a:r>
            <a:endParaRPr b="1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8183"/>
                </a:solidFill>
                <a:latin typeface="Arial"/>
                <a:ea typeface="ＭＳ Ｐゴシック"/>
              </a:rPr>
              <a:t>p-p reaction</a:t>
            </a:r>
            <a:endParaRPr b="1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1" lang="en-U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ustomShape 1"/>
          <p:cNvSpPr/>
          <p:nvPr/>
        </p:nvSpPr>
        <p:spPr>
          <a:xfrm>
            <a:off x="4648320" y="152280"/>
            <a:ext cx="5181120" cy="517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H-&gt;He Fusion</a:t>
            </a:r>
            <a:endParaRPr b="1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8183"/>
                </a:solidFill>
                <a:latin typeface="Arial"/>
                <a:ea typeface="ＭＳ Ｐゴシック"/>
              </a:rPr>
              <a:t>CNO cycle</a:t>
            </a:r>
            <a:endParaRPr b="1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1" lang="en-US" sz="4000" spc="-1" strike="noStrike">
              <a:latin typeface="Arial"/>
            </a:endParaRPr>
          </a:p>
        </p:txBody>
      </p:sp>
      <p:pic>
        <p:nvPicPr>
          <p:cNvPr id="71" name="" descr=""/>
          <p:cNvPicPr/>
          <p:nvPr/>
        </p:nvPicPr>
        <p:blipFill>
          <a:blip r:embed="rId1"/>
          <a:stretch/>
        </p:blipFill>
        <p:spPr>
          <a:xfrm>
            <a:off x="213480" y="6840"/>
            <a:ext cx="59954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26118</TotalTime>
  <Application>LibreOffice/6.3.2.2$Linux_X86_64 LibreOffice_project/30$Build-2</Application>
  <Company>yale university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2012-01-11T18:55:36Z</dcterms:created>
  <dc:creator>astro</dc:creator>
  <dc:description/>
  <dc:language>en-US</dc:language>
  <cp:lastModifiedBy/>
  <dcterms:modified xsi:type="dcterms:W3CDTF">2019-10-28T09:42:44Z</dcterms:modified>
  <cp:revision>501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yale university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On-screen Show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38</vt:i4>
  </property>
</Properties>
</file>