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5"/>
    <p:sldMasterId id="2147483683" r:id="rId6"/>
    <p:sldMasterId id="214748368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</p:sldIdLst>
  <p:sldSz cy="5143500" cx="9144000"/>
  <p:notesSz cx="6858000" cy="9144000"/>
  <p:embeddedFontLst>
    <p:embeddedFont>
      <p:font typeface="Montserrat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50768E5-E60C-473F-94EF-4178A479956A}">
  <a:tblStyle styleId="{350768E5-E60C-473F-94EF-4178A47995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font" Target="fonts/Montserrat-bold.fntdata"/><Relationship Id="rId21" Type="http://schemas.openxmlformats.org/officeDocument/2006/relationships/slide" Target="slides/slide13.xml"/><Relationship Id="rId65" Type="http://schemas.openxmlformats.org/officeDocument/2006/relationships/font" Target="fonts/Montserrat-regular.fntdata"/><Relationship Id="rId24" Type="http://schemas.openxmlformats.org/officeDocument/2006/relationships/slide" Target="slides/slide16.xml"/><Relationship Id="rId68" Type="http://schemas.openxmlformats.org/officeDocument/2006/relationships/font" Target="fonts/Montserrat-boldItalic.fntdata"/><Relationship Id="rId23" Type="http://schemas.openxmlformats.org/officeDocument/2006/relationships/slide" Target="slides/slide15.xml"/><Relationship Id="rId67" Type="http://schemas.openxmlformats.org/officeDocument/2006/relationships/font" Target="fonts/Montserrat-italic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352620a35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7352620a35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352620a35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7352620a35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7352620a35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7352620a35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e524673f9f_0_0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e524673f9f_0_0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e4ba92a62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e4ba92a6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35aa53b2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35aa53b2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735aa53b2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735aa53b2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4d642d6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e4d642d6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e4fb4bcc52_0_0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e4fb4bcc52_0_0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8f85769b51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8f85769b51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369ce040e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e369ce040e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e4c8f51f8d_0_9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e4c8f51f8d_0_9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737e8ea93c_0_68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737e8ea93c_0_68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4d642d673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2e4d642d673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e524673f9f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e524673f9f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e524673f9f_0_8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e524673f9f_0_8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e524673f9f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e524673f9f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7382839b1f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7382839b1f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7382839b1f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7382839b1f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8f85769b5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8f85769b5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8f85769b51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8f85769b51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43c458da7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e43c458da7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7382839b1f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7382839b1f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737e8ea93c_0_19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737e8ea93c_0_196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8f85769b5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8f85769b5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382839b1f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7382839b1f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8f85769b51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8f85769b51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535d1298d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535d1298d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084a2f79f_6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8084a2f79f_6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535d1298da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535d1298da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299897c79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299897c79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80a1a37e64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80a1a37e6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338e1eb73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7338e1eb73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80a1a37e6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80a1a37e6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80a1a37e64_0_16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80a1a37e64_0_16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80a1a37e64_0_368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280a1a37e64_0_368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535d1298d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535d1298d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80a1a37e64_0_598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280a1a37e64_0_598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80a1a37e64_0_60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280a1a37e64_0_60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80a1a37e64_0_709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280a1a37e64_0_709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976c3f683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976c3f683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976c3f683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976c3f683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9775f6cc3b_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9775f6cc3b_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454d2dac0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e454d2dac0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535d1298d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535d1298d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80a1a37e64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80a1a37e64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80a1a37e64_0_9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80a1a37e64_0_9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80a1a37e64_0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80a1a37e64_0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80a1a37e64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80a1a37e64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976c3f683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976c3f683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9775f6cc3b_2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9775f6cc3b_2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454d2dac0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e454d2dac0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350a4df5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7350a4df5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7352620a3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27352620a3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352620a35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7352620a35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b="1"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AND_BODY_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AND_BODY_4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AND_BODY_5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AND_BODY_6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rtl="0" algn="r">
              <a:spcBef>
                <a:spcPts val="0"/>
              </a:spcBef>
              <a:buClr>
                <a:srgbClr val="000000"/>
              </a:buClr>
              <a:buSzPts val="1300"/>
              <a:buFont typeface="Times New Roman"/>
              <a:buNone/>
              <a:defRPr b="0" sz="13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8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ctrTitle"/>
          </p:nvPr>
        </p:nvSpPr>
        <p:spPr>
          <a:xfrm>
            <a:off x="353505" y="841772"/>
            <a:ext cx="43395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" type="subTitle"/>
          </p:nvPr>
        </p:nvSpPr>
        <p:spPr>
          <a:xfrm>
            <a:off x="353505" y="2701529"/>
            <a:ext cx="4339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3" name="Google Shape;93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2806" y="4288698"/>
            <a:ext cx="2338388" cy="605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6838405" y="457132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type="title"/>
          </p:nvPr>
        </p:nvSpPr>
        <p:spPr>
          <a:xfrm>
            <a:off x="284117" y="273844"/>
            <a:ext cx="7210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  <a:defRPr b="1" i="0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284117" y="1268016"/>
            <a:ext cx="72108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3294B"/>
              </a:buClr>
              <a:buSzPts val="2100"/>
              <a:buChar char="•"/>
              <a:defRPr>
                <a:solidFill>
                  <a:srgbClr val="13294B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800"/>
              <a:buChar char="•"/>
              <a:defRPr>
                <a:solidFill>
                  <a:srgbClr val="13294B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500"/>
              <a:buChar char="•"/>
              <a:defRPr>
                <a:solidFill>
                  <a:srgbClr val="13294B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400"/>
              <a:buChar char="•"/>
              <a:defRPr>
                <a:solidFill>
                  <a:srgbClr val="13294B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400"/>
              <a:buChar char="•"/>
              <a:defRPr>
                <a:solidFill>
                  <a:srgbClr val="13294B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x">
  <p:cSld name="TITLE_AND_BOD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" type="body"/>
          </p:nvPr>
        </p:nvSpPr>
        <p:spPr>
          <a:xfrm>
            <a:off x="457172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3" name="Google Shape;123;p29"/>
          <p:cNvSpPr txBox="1"/>
          <p:nvPr>
            <p:ph idx="2" type="body"/>
          </p:nvPr>
        </p:nvSpPr>
        <p:spPr>
          <a:xfrm>
            <a:off x="4673927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idx="1" type="subTitle"/>
          </p:nvPr>
        </p:nvSpPr>
        <p:spPr>
          <a:xfrm>
            <a:off x="457172" y="205067"/>
            <a:ext cx="82287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0" name="Google Shape;130;p32"/>
          <p:cNvSpPr txBox="1"/>
          <p:nvPr>
            <p:ph idx="1" type="body"/>
          </p:nvPr>
        </p:nvSpPr>
        <p:spPr>
          <a:xfrm>
            <a:off x="457172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1" name="Google Shape;131;p32"/>
          <p:cNvSpPr txBox="1"/>
          <p:nvPr>
            <p:ph idx="2" type="body"/>
          </p:nvPr>
        </p:nvSpPr>
        <p:spPr>
          <a:xfrm>
            <a:off x="4673927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2" name="Google Shape;132;p32"/>
          <p:cNvSpPr txBox="1"/>
          <p:nvPr>
            <p:ph idx="3" type="body"/>
          </p:nvPr>
        </p:nvSpPr>
        <p:spPr>
          <a:xfrm>
            <a:off x="457172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  <a:defRPr>
                <a:latin typeface="Georgia"/>
                <a:ea typeface="Georgia"/>
                <a:cs typeface="Georgia"/>
                <a:sym typeface="Georgia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  <a:defRPr>
                <a:latin typeface="Georgia"/>
                <a:ea typeface="Georgia"/>
                <a:cs typeface="Georgia"/>
                <a:sym typeface="Georgia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■"/>
              <a:defRPr>
                <a:latin typeface="Georgia"/>
                <a:ea typeface="Georgia"/>
                <a:cs typeface="Georgia"/>
                <a:sym typeface="Georgia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●"/>
              <a:defRPr>
                <a:latin typeface="Georgia"/>
                <a:ea typeface="Georgia"/>
                <a:cs typeface="Georgia"/>
                <a:sym typeface="Georgia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  <a:defRPr>
                <a:latin typeface="Georgia"/>
                <a:ea typeface="Georgia"/>
                <a:cs typeface="Georgia"/>
                <a:sym typeface="Georgia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■"/>
              <a:defRPr>
                <a:latin typeface="Georgia"/>
                <a:ea typeface="Georgia"/>
                <a:cs typeface="Georgia"/>
                <a:sym typeface="Georgia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●"/>
              <a:defRPr>
                <a:latin typeface="Georgia"/>
                <a:ea typeface="Georgia"/>
                <a:cs typeface="Georgia"/>
                <a:sym typeface="Georgia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  <a:defRPr>
                <a:latin typeface="Georgia"/>
                <a:ea typeface="Georgia"/>
                <a:cs typeface="Georgia"/>
                <a:sym typeface="Georgia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■"/>
              <a:defRPr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5" name="Google Shape;135;p33"/>
          <p:cNvSpPr txBox="1"/>
          <p:nvPr>
            <p:ph idx="1" type="body"/>
          </p:nvPr>
        </p:nvSpPr>
        <p:spPr>
          <a:xfrm>
            <a:off x="457172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6" name="Google Shape;136;p33"/>
          <p:cNvSpPr txBox="1"/>
          <p:nvPr>
            <p:ph idx="2" type="body"/>
          </p:nvPr>
        </p:nvSpPr>
        <p:spPr>
          <a:xfrm>
            <a:off x="4673927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7" name="Google Shape;137;p33"/>
          <p:cNvSpPr txBox="1"/>
          <p:nvPr>
            <p:ph idx="3" type="body"/>
          </p:nvPr>
        </p:nvSpPr>
        <p:spPr>
          <a:xfrm>
            <a:off x="4673927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0" name="Google Shape;140;p34"/>
          <p:cNvSpPr txBox="1"/>
          <p:nvPr>
            <p:ph idx="1" type="body"/>
          </p:nvPr>
        </p:nvSpPr>
        <p:spPr>
          <a:xfrm>
            <a:off x="457172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1" name="Google Shape;141;p34"/>
          <p:cNvSpPr txBox="1"/>
          <p:nvPr>
            <p:ph idx="2" type="body"/>
          </p:nvPr>
        </p:nvSpPr>
        <p:spPr>
          <a:xfrm>
            <a:off x="4673927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2" name="Google Shape;142;p34"/>
          <p:cNvSpPr txBox="1"/>
          <p:nvPr>
            <p:ph idx="3" type="body"/>
          </p:nvPr>
        </p:nvSpPr>
        <p:spPr>
          <a:xfrm>
            <a:off x="457172" y="2761220"/>
            <a:ext cx="8228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5" name="Google Shape;145;p35"/>
          <p:cNvSpPr txBox="1"/>
          <p:nvPr>
            <p:ph idx="1" type="body"/>
          </p:nvPr>
        </p:nvSpPr>
        <p:spPr>
          <a:xfrm>
            <a:off x="457172" y="1203299"/>
            <a:ext cx="8228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6" name="Google Shape;146;p35"/>
          <p:cNvSpPr txBox="1"/>
          <p:nvPr>
            <p:ph idx="2" type="body"/>
          </p:nvPr>
        </p:nvSpPr>
        <p:spPr>
          <a:xfrm>
            <a:off x="457172" y="2761220"/>
            <a:ext cx="8228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9" name="Google Shape;149;p36"/>
          <p:cNvSpPr txBox="1"/>
          <p:nvPr>
            <p:ph idx="1" type="body"/>
          </p:nvPr>
        </p:nvSpPr>
        <p:spPr>
          <a:xfrm>
            <a:off x="457172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0" name="Google Shape;150;p36"/>
          <p:cNvSpPr txBox="1"/>
          <p:nvPr>
            <p:ph idx="2" type="body"/>
          </p:nvPr>
        </p:nvSpPr>
        <p:spPr>
          <a:xfrm>
            <a:off x="4673927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1" name="Google Shape;151;p36"/>
          <p:cNvSpPr txBox="1"/>
          <p:nvPr>
            <p:ph idx="3" type="body"/>
          </p:nvPr>
        </p:nvSpPr>
        <p:spPr>
          <a:xfrm>
            <a:off x="457172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2" name="Google Shape;152;p36"/>
          <p:cNvSpPr txBox="1"/>
          <p:nvPr>
            <p:ph idx="4" type="body"/>
          </p:nvPr>
        </p:nvSpPr>
        <p:spPr>
          <a:xfrm>
            <a:off x="4673927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5" name="Google Shape;155;p37"/>
          <p:cNvSpPr txBox="1"/>
          <p:nvPr>
            <p:ph idx="1" type="body"/>
          </p:nvPr>
        </p:nvSpPr>
        <p:spPr>
          <a:xfrm>
            <a:off x="457172" y="1203299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6" name="Google Shape;156;p37"/>
          <p:cNvSpPr txBox="1"/>
          <p:nvPr>
            <p:ph idx="2" type="body"/>
          </p:nvPr>
        </p:nvSpPr>
        <p:spPr>
          <a:xfrm>
            <a:off x="3239388" y="1203299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7" name="Google Shape;157;p37"/>
          <p:cNvSpPr txBox="1"/>
          <p:nvPr>
            <p:ph idx="3" type="body"/>
          </p:nvPr>
        </p:nvSpPr>
        <p:spPr>
          <a:xfrm>
            <a:off x="6021277" y="1203299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4" type="body"/>
          </p:nvPr>
        </p:nvSpPr>
        <p:spPr>
          <a:xfrm>
            <a:off x="457172" y="2761220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5" type="body"/>
          </p:nvPr>
        </p:nvSpPr>
        <p:spPr>
          <a:xfrm>
            <a:off x="3239388" y="2761220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0" name="Google Shape;160;p37"/>
          <p:cNvSpPr txBox="1"/>
          <p:nvPr>
            <p:ph idx="6" type="body"/>
          </p:nvPr>
        </p:nvSpPr>
        <p:spPr>
          <a:xfrm>
            <a:off x="6021277" y="2761220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Montserrat"/>
              <a:buNone/>
              <a:defRPr b="1" sz="2800">
                <a:solidFill>
                  <a:srgbClr val="13294B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800"/>
              <a:buFont typeface="Georgia"/>
              <a:buChar char="●"/>
              <a:defRPr sz="18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○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■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●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○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■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●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○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Georgia"/>
              <a:buChar char="■"/>
              <a:defRPr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  <a:defRPr b="1" i="0" sz="3300" u="none" cap="none" strike="noStrike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3294B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3294B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B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09" name="Google Shape;109;p25"/>
          <p:cNvSpPr txBox="1"/>
          <p:nvPr>
            <p:ph idx="1" type="body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10" name="Google Shape;110;p25"/>
          <p:cNvSpPr txBox="1"/>
          <p:nvPr>
            <p:ph idx="10" type="dt"/>
          </p:nvPr>
        </p:nvSpPr>
        <p:spPr>
          <a:xfrm>
            <a:off x="45717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11" name="Google Shape;111;p25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12" name="Google Shape;112;p25"/>
          <p:cNvSpPr txBox="1"/>
          <p:nvPr>
            <p:ph idx="12" type="sldNum"/>
          </p:nvPr>
        </p:nvSpPr>
        <p:spPr>
          <a:xfrm>
            <a:off x="6555842" y="4685192"/>
            <a:ext cx="2130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hyperlink" Target="https://www.desy.de/news/news_search/index_eng.html?openDirectAnchor=2249" TargetMode="External"/><Relationship Id="rId5" Type="http://schemas.openxmlformats.org/officeDocument/2006/relationships/image" Target="../media/image6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hyperlink" Target="https://ui.adsabs.harvard.edu/abs/2020MNRAS.497.2569S/abstract" TargetMode="External"/><Relationship Id="rId6" Type="http://schemas.openxmlformats.org/officeDocument/2006/relationships/image" Target="../media/image70.png"/><Relationship Id="rId7" Type="http://schemas.openxmlformats.org/officeDocument/2006/relationships/hyperlink" Target="https://simple.m.wikipedia.org/wiki/File:NuSTAR_spacecraft_model.pn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hyperlink" Target="https://ui.adsabs.harvard.edu/abs/2020MNRAS.497.2569S/abstract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hyperlink" Target="https://ui.adsabs.harvard.edu/abs/2020MNRAS.497.2569S/abstrac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hyperlink" Target="https://ui.adsabs.harvard.edu/abs/2023arXiv231104903S/abstract" TargetMode="External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hyperlink" Target="https://ui.adsabs.harvard.edu/abs/2022Natur.605..248K/abstract" TargetMode="External"/><Relationship Id="rId5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hyperlink" Target="https://ui.adsabs.harvard.edu/abs/2023MNRAS.521.5453S/abstract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52.jpg"/><Relationship Id="rId6" Type="http://schemas.openxmlformats.org/officeDocument/2006/relationships/hyperlink" Target="https://ui.adsabs.harvard.edu/abs/2022arXiv220700181P/abstract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hyperlink" Target="https://github.com/kirxkirx/patpc" TargetMode="External"/><Relationship Id="rId5" Type="http://schemas.openxmlformats.org/officeDocument/2006/relationships/hyperlink" Target="https://ui.adsabs.harvard.edu/abs/2023MNRAS.521.5453S/abstract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ui.adsabs.harvard.edu/abs/2015MNRAS.450.2739M/abstract" TargetMode="Externa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stronomerstelegram.org/?read=16444" TargetMode="External"/><Relationship Id="rId10" Type="http://schemas.openxmlformats.org/officeDocument/2006/relationships/hyperlink" Target="https://www.astronomerstelegram.org/?read=16018" TargetMode="External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ui.adsabs.harvard.edu/abs/2018ApJ...852...62V/abstract" TargetMode="External"/><Relationship Id="rId4" Type="http://schemas.openxmlformats.org/officeDocument/2006/relationships/hyperlink" Target="https://ui.adsabs.harvard.edu/abs/2018ApJ...852...62V/abstract" TargetMode="External"/><Relationship Id="rId9" Type="http://schemas.openxmlformats.org/officeDocument/2006/relationships/hyperlink" Target="https://ui.adsabs.harvard.edu/abs/2023MNRAS.521.5453S/abstract" TargetMode="External"/><Relationship Id="rId5" Type="http://schemas.openxmlformats.org/officeDocument/2006/relationships/hyperlink" Target="https://ui.adsabs.harvard.edu/abs/2019ApJ...872...86N/abstract" TargetMode="External"/><Relationship Id="rId6" Type="http://schemas.openxmlformats.org/officeDocument/2006/relationships/hyperlink" Target="https://ui.adsabs.harvard.edu/abs/2020MNRAS.497.2569S/abstract" TargetMode="External"/><Relationship Id="rId7" Type="http://schemas.openxmlformats.org/officeDocument/2006/relationships/hyperlink" Target="https://ui.adsabs.harvard.edu/abs/2022MNRAS.514.2239S/abstract" TargetMode="External"/><Relationship Id="rId8" Type="http://schemas.openxmlformats.org/officeDocument/2006/relationships/hyperlink" Target="https://www.astronomerstelegram.org/?read=14530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ui.adsabs.harvard.edu/abs/2022A%26A...660A.104D/abstract" TargetMode="External"/><Relationship Id="rId4" Type="http://schemas.openxmlformats.org/officeDocument/2006/relationships/hyperlink" Target="https://ui.adsabs.harvard.edu/abs/2018MNRAS.479..687S/abstract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hyperlink" Target="https://ui.adsabs.harvard.edu/abs/2020MNRAS.497.2569S/abstract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png"/><Relationship Id="rId4" Type="http://schemas.openxmlformats.org/officeDocument/2006/relationships/hyperlink" Target="https://simple.m.wikipedia.org/wiki/File:NuSTAR_spacecraft_model.png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Relationship Id="rId4" Type="http://schemas.openxmlformats.org/officeDocument/2006/relationships/hyperlink" Target="https://ui.adsabs.harvard.edu/abs/2023AAS...24210906W/abstract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hyperlink" Target="https://ui.adsabs.harvard.edu/abs/2023arXiv231104903S/abstract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hyperlink" Target="https://ui.adsabs.harvard.edu/abs/2023arXiv231104903S/abstract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hyperlink" Target="https://ui.adsabs.harvard.edu/abs/1895Obs....18..436P/abstract" TargetMode="External"/><Relationship Id="rId5" Type="http://schemas.openxmlformats.org/officeDocument/2006/relationships/image" Target="../media/image48.png"/><Relationship Id="rId6" Type="http://schemas.openxmlformats.org/officeDocument/2006/relationships/hyperlink" Target="https://ui.adsabs.harvard.edu/abs/2023arXiv230907097A/abstract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hyperlink" Target="https://ui.adsabs.harvard.edu/abs/2023MNRAS.521.5453S/abstract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stronomerstelegram.org/?read=16444" TargetMode="External"/><Relationship Id="rId10" Type="http://schemas.openxmlformats.org/officeDocument/2006/relationships/hyperlink" Target="https://www.astronomerstelegram.org/?read=16018" TargetMode="External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ui.adsabs.harvard.edu/abs/2018ApJ...852...62V/abstract" TargetMode="External"/><Relationship Id="rId4" Type="http://schemas.openxmlformats.org/officeDocument/2006/relationships/hyperlink" Target="https://ui.adsabs.harvard.edu/abs/2018ApJ...852...62V/abstract" TargetMode="External"/><Relationship Id="rId9" Type="http://schemas.openxmlformats.org/officeDocument/2006/relationships/hyperlink" Target="https://ui.adsabs.harvard.edu/abs/2023MNRAS.521.5453S/abstract" TargetMode="External"/><Relationship Id="rId5" Type="http://schemas.openxmlformats.org/officeDocument/2006/relationships/hyperlink" Target="https://ui.adsabs.harvard.edu/abs/2019ApJ...872...86N/abstract" TargetMode="External"/><Relationship Id="rId6" Type="http://schemas.openxmlformats.org/officeDocument/2006/relationships/hyperlink" Target="https://ui.adsabs.harvard.edu/abs/2020MNRAS.497.2569S/abstract" TargetMode="External"/><Relationship Id="rId7" Type="http://schemas.openxmlformats.org/officeDocument/2006/relationships/hyperlink" Target="https://ui.adsabs.harvard.edu/abs/2022MNRAS.514.2239S/abstract" TargetMode="External"/><Relationship Id="rId8" Type="http://schemas.openxmlformats.org/officeDocument/2006/relationships/hyperlink" Target="https://www.astronomerstelegram.org/?read=14530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Relationship Id="rId4" Type="http://schemas.openxmlformats.org/officeDocument/2006/relationships/image" Target="../media/image41.png"/><Relationship Id="rId5" Type="http://schemas.openxmlformats.org/officeDocument/2006/relationships/hyperlink" Target="https://ui.adsabs.harvard.edu/abs/2015MNRAS.450.2739M/abstract" TargetMode="External"/><Relationship Id="rId6" Type="http://schemas.openxmlformats.org/officeDocument/2006/relationships/hyperlink" Target="https://ui.adsabs.harvard.edu/abs/2023ApJ...953..160A/abstract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jpg"/><Relationship Id="rId4" Type="http://schemas.openxmlformats.org/officeDocument/2006/relationships/hyperlink" Target="https://ui.adsabs.harvard.edu/abs/2020ApJ...905...62A/abstract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Relationship Id="rId4" Type="http://schemas.openxmlformats.org/officeDocument/2006/relationships/image" Target="../media/image55.png"/><Relationship Id="rId5" Type="http://schemas.openxmlformats.org/officeDocument/2006/relationships/hyperlink" Target="https://ui.adsabs.harvard.edu/abs/2010AJ....140...34S/abstract" TargetMode="External"/><Relationship Id="rId6" Type="http://schemas.openxmlformats.org/officeDocument/2006/relationships/hyperlink" Target="https://ui.adsabs.harvard.edu/abs/2020NatAs...4..776A/abstract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jpg"/><Relationship Id="rId4" Type="http://schemas.openxmlformats.org/officeDocument/2006/relationships/image" Target="../media/image68.png"/><Relationship Id="rId5" Type="http://schemas.openxmlformats.org/officeDocument/2006/relationships/hyperlink" Target="https://ui.adsabs.harvard.edu/abs/2023MNRAS.521.5453S/abstract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g"/><Relationship Id="rId4" Type="http://schemas.openxmlformats.org/officeDocument/2006/relationships/image" Target="../media/image68.png"/><Relationship Id="rId5" Type="http://schemas.openxmlformats.org/officeDocument/2006/relationships/hyperlink" Target="https://ui.adsabs.harvard.edu/abs/2023MNRAS.521.5453S/abstract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png"/><Relationship Id="rId4" Type="http://schemas.openxmlformats.org/officeDocument/2006/relationships/hyperlink" Target="https://ui.adsabs.harvard.edu/abs/2023MNRAS.521.5453S/abstract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gif"/><Relationship Id="rId4" Type="http://schemas.openxmlformats.org/officeDocument/2006/relationships/hyperlink" Target="https://ui.adsabs.harvard.edu/abs/2023MNRAS.521.5453S/abstract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3.jpg"/><Relationship Id="rId4" Type="http://schemas.openxmlformats.org/officeDocument/2006/relationships/hyperlink" Target="https://ui.adsabs.harvard.edu/abs/2023AAS...24210906W/abstract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png"/><Relationship Id="rId4" Type="http://schemas.openxmlformats.org/officeDocument/2006/relationships/hyperlink" Target="https://ui.adsabs.harvard.edu/abs/2021ApJS..257...49C/abstrac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Relationship Id="rId4" Type="http://schemas.openxmlformats.org/officeDocument/2006/relationships/image" Target="../media/image56.jpg"/><Relationship Id="rId5" Type="http://schemas.openxmlformats.org/officeDocument/2006/relationships/hyperlink" Target="https://ui.adsabs.harvard.edu/abs/2021ApJ...922...25K/abstract" TargetMode="External"/><Relationship Id="rId6" Type="http://schemas.openxmlformats.org/officeDocument/2006/relationships/hyperlink" Target="https://ui.adsabs.harvard.edu/abs/2022ApJ...933L..30K/abstract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jpg"/><Relationship Id="rId4" Type="http://schemas.openxmlformats.org/officeDocument/2006/relationships/image" Target="../media/image59.png"/><Relationship Id="rId5" Type="http://schemas.openxmlformats.org/officeDocument/2006/relationships/image" Target="../media/image64.png"/><Relationship Id="rId6" Type="http://schemas.openxmlformats.org/officeDocument/2006/relationships/hyperlink" Target="https://www.science.org/content/article/amateur-astronomer-may-worlds-top-supernova-hunter" TargetMode="External"/><Relationship Id="rId7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scan.sai.msu.ru/nmw/" TargetMode="External"/><Relationship Id="rId4" Type="http://schemas.openxmlformats.org/officeDocument/2006/relationships/image" Target="../media/image5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www.cbat.eps.harvard.edu/unconf/followups/J20315286+2740166.html" TargetMode="External"/><Relationship Id="rId4" Type="http://schemas.openxmlformats.org/officeDocument/2006/relationships/hyperlink" Target="http://scan.sai.msu.ru/nmw/" TargetMode="External"/><Relationship Id="rId5" Type="http://schemas.openxmlformats.org/officeDocument/2006/relationships/image" Target="../media/image6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www.cbat.eps.harvard.edu/unconf/followups/J20315286+2740166.html" TargetMode="External"/><Relationship Id="rId4" Type="http://schemas.openxmlformats.org/officeDocument/2006/relationships/hyperlink" Target="http://scan.sai.msu.ru/nmw/" TargetMode="External"/><Relationship Id="rId5" Type="http://schemas.openxmlformats.org/officeDocument/2006/relationships/image" Target="../media/image60.gif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png"/><Relationship Id="rId4" Type="http://schemas.openxmlformats.org/officeDocument/2006/relationships/hyperlink" Target="https://ui.adsabs.harvard.edu/abs/2014Natur.514..339C/abstrac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639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8"/>
          <p:cNvSpPr txBox="1"/>
          <p:nvPr>
            <p:ph idx="1" type="body"/>
          </p:nvPr>
        </p:nvSpPr>
        <p:spPr>
          <a:xfrm>
            <a:off x="311700" y="1515425"/>
            <a:ext cx="8520600" cy="3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7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Kirill Sokolovsky</a:t>
            </a:r>
            <a:endParaRPr sz="24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 Illinois Urbana-Champaign</a:t>
            </a:r>
            <a:endParaRPr i="1"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collaboration with</a:t>
            </a:r>
            <a:b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Elias Aydi, Laura Chomiuk, Peter Craig, 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Isabella Molina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(Michigan State)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Koji Mukai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(NASA/GSFC)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Justin Linford, Montana Williams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(NRAO)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Brian Metzger, Jennifer Sokoloski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(Columbia)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Elad Steinberg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(Hebrew U.)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Indrek Vurm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(Tartu)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Manel Errando, Tekeba Olbemo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(Washington U. St. Louis)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Marco Ajello, Scott Joffre (Clemson), C. C. Cheung (NRL), </a:t>
            </a:r>
            <a:endParaRPr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Pierre Jean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(Toulouse)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Tyrel Johnson 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(GMU),</a:t>
            </a:r>
            <a:endParaRPr i="1"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Konstantin Malanchev (</a:t>
            </a:r>
            <a:r>
              <a:rPr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Carnegie Mellon)</a:t>
            </a:r>
            <a:endParaRPr i="1" sz="18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8"/>
          <p:cNvSpPr txBox="1"/>
          <p:nvPr/>
        </p:nvSpPr>
        <p:spPr>
          <a:xfrm>
            <a:off x="3652600" y="3868025"/>
            <a:ext cx="5337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Images: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NASA/NuSTAR and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artist’s impression of RS Oph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DESY/H.E.S.S., Sci. Comm. Lab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8"/>
          <p:cNvSpPr/>
          <p:nvPr/>
        </p:nvSpPr>
        <p:spPr>
          <a:xfrm>
            <a:off x="333775" y="368650"/>
            <a:ext cx="8463624" cy="75374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3294B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Montserrat"/>
              </a:rPr>
              <a:t>Exploring the Shock-Driven High-Energy Emission</a:t>
            </a:r>
            <a:br>
              <a:rPr b="1" i="0">
                <a:ln cap="flat" cmpd="sng" w="9525">
                  <a:solidFill>
                    <a:srgbClr val="13294B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Montserrat"/>
              </a:rPr>
            </a:br>
            <a:r>
              <a:rPr b="1" i="0">
                <a:ln cap="flat" cmpd="sng" w="9525">
                  <a:solidFill>
                    <a:srgbClr val="13294B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Montserrat"/>
              </a:rPr>
              <a:t>of Classical Novae with NuSTAR</a:t>
            </a:r>
          </a:p>
        </p:txBody>
      </p:sp>
      <p:pic>
        <p:nvPicPr>
          <p:cNvPr id="169" name="Google Shape;16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940003">
            <a:off x="6511122" y="1022178"/>
            <a:ext cx="2593403" cy="146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/>
          <p:nvPr>
            <p:ph idx="4294967295" type="body"/>
          </p:nvPr>
        </p:nvSpPr>
        <p:spPr>
          <a:xfrm>
            <a:off x="5867025" y="810825"/>
            <a:ext cx="32769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Concave and mostly </a:t>
            </a:r>
            <a:r>
              <a:rPr b="1" lang="en" sz="2900"/>
              <a:t>featureless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Thermal plasma fit: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kT = 3.8</a:t>
            </a:r>
            <a:r>
              <a:rPr lang="en" sz="2900"/>
              <a:t>4+/-0.12 keV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N</a:t>
            </a:r>
            <a:r>
              <a:rPr b="1" baseline="-25000" lang="en" sz="2900"/>
              <a:t>H</a:t>
            </a:r>
            <a:r>
              <a:rPr b="1" lang="en" sz="2900"/>
              <a:t> </a:t>
            </a:r>
            <a:r>
              <a:rPr lang="en" sz="2900"/>
              <a:t>= 4.48 +/-0.98 x</a:t>
            </a:r>
            <a:r>
              <a:rPr b="1" lang="en" sz="2900"/>
              <a:t>10</a:t>
            </a:r>
            <a:r>
              <a:rPr b="1" baseline="30000" lang="en" sz="2900"/>
              <a:t>22</a:t>
            </a:r>
            <a:r>
              <a:rPr lang="en" sz="2900"/>
              <a:t> cm</a:t>
            </a:r>
            <a:r>
              <a:rPr baseline="30000" lang="en" sz="2900"/>
              <a:t>-2</a:t>
            </a:r>
            <a:endParaRPr sz="26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χ</a:t>
            </a:r>
            <a:r>
              <a:rPr baseline="30000" lang="en" sz="2700"/>
              <a:t>2</a:t>
            </a:r>
            <a:r>
              <a:rPr baseline="-25000" lang="en" sz="2700"/>
              <a:t>red</a:t>
            </a:r>
            <a:r>
              <a:rPr lang="en" sz="2700"/>
              <a:t>= </a:t>
            </a:r>
            <a:r>
              <a:rPr lang="en" sz="2700"/>
              <a:t>227/234</a:t>
            </a:r>
            <a:endParaRPr sz="2600">
              <a:solidFill>
                <a:srgbClr val="E84A27"/>
              </a:solidFill>
            </a:endParaRPr>
          </a:p>
        </p:txBody>
      </p:sp>
      <p:sp>
        <p:nvSpPr>
          <p:cNvPr id="235" name="Google Shape;235;p47"/>
          <p:cNvSpPr txBox="1"/>
          <p:nvPr>
            <p:ph idx="4294967295" type="title"/>
          </p:nvPr>
        </p:nvSpPr>
        <p:spPr>
          <a:xfrm>
            <a:off x="284117" y="-309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</a:t>
            </a:r>
            <a:r>
              <a:rPr lang="en"/>
              <a:t>   NuSTAR spectrum</a:t>
            </a:r>
            <a:endParaRPr/>
          </a:p>
        </p:txBody>
      </p:sp>
      <p:pic>
        <p:nvPicPr>
          <p:cNvPr id="236" name="Google Shape;23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665" y="762000"/>
            <a:ext cx="5952492" cy="437178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7"/>
          <p:cNvSpPr txBox="1"/>
          <p:nvPr/>
        </p:nvSpPr>
        <p:spPr>
          <a:xfrm>
            <a:off x="3426700" y="1346575"/>
            <a:ext cx="22788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n(Fe) = 0.07 n(Fe</a:t>
            </a:r>
            <a:r>
              <a:rPr baseline="-25000"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8"/>
          <p:cNvSpPr txBox="1"/>
          <p:nvPr>
            <p:ph idx="4294967295" type="body"/>
          </p:nvPr>
        </p:nvSpPr>
        <p:spPr>
          <a:xfrm>
            <a:off x="5867025" y="810825"/>
            <a:ext cx="32769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Concave and mostly </a:t>
            </a:r>
            <a:r>
              <a:rPr b="1" lang="en" sz="2900"/>
              <a:t>featureless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Thermal plasma fit: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kT = 3.6</a:t>
            </a:r>
            <a:r>
              <a:rPr lang="en" sz="2900"/>
              <a:t>2+/-0.11 keV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N</a:t>
            </a:r>
            <a:r>
              <a:rPr b="1" baseline="-25000" lang="en" sz="2900"/>
              <a:t>H</a:t>
            </a:r>
            <a:r>
              <a:rPr b="1" lang="en" sz="2900"/>
              <a:t> </a:t>
            </a:r>
            <a:r>
              <a:rPr lang="en" sz="2900"/>
              <a:t>= 3 +/-1 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x</a:t>
            </a:r>
            <a:r>
              <a:rPr b="1" lang="en" sz="2900"/>
              <a:t>10</a:t>
            </a:r>
            <a:r>
              <a:rPr b="1" baseline="30000" lang="en" sz="2900"/>
              <a:t>20</a:t>
            </a:r>
            <a:r>
              <a:rPr lang="en" sz="2900"/>
              <a:t> cm</a:t>
            </a:r>
            <a:r>
              <a:rPr baseline="30000" lang="en" sz="2900"/>
              <a:t>-2</a:t>
            </a:r>
            <a:endParaRPr sz="26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χ</a:t>
            </a:r>
            <a:r>
              <a:rPr baseline="30000" lang="en" sz="2700"/>
              <a:t>2</a:t>
            </a:r>
            <a:r>
              <a:rPr baseline="-25000" lang="en" sz="2700"/>
              <a:t>red</a:t>
            </a:r>
            <a:r>
              <a:rPr lang="en" sz="2700"/>
              <a:t>= 225/234</a:t>
            </a:r>
            <a:endParaRPr sz="2600">
              <a:solidFill>
                <a:srgbClr val="E84A27"/>
              </a:solidFill>
            </a:endParaRPr>
          </a:p>
        </p:txBody>
      </p:sp>
      <p:sp>
        <p:nvSpPr>
          <p:cNvPr id="243" name="Google Shape;243;p48"/>
          <p:cNvSpPr txBox="1"/>
          <p:nvPr>
            <p:ph idx="4294967295" type="title"/>
          </p:nvPr>
        </p:nvSpPr>
        <p:spPr>
          <a:xfrm>
            <a:off x="284117" y="-309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</a:t>
            </a:r>
            <a:r>
              <a:rPr lang="en"/>
              <a:t>   NuSTAR spectrum</a:t>
            </a:r>
            <a:endParaRPr/>
          </a:p>
        </p:txBody>
      </p:sp>
      <p:pic>
        <p:nvPicPr>
          <p:cNvPr id="244" name="Google Shape;24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665" y="762000"/>
            <a:ext cx="5952492" cy="437178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8"/>
          <p:cNvSpPr txBox="1"/>
          <p:nvPr/>
        </p:nvSpPr>
        <p:spPr>
          <a:xfrm>
            <a:off x="3274300" y="1346575"/>
            <a:ext cx="26328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n(NO) = 300 n(NO</a:t>
            </a:r>
            <a:r>
              <a:rPr baseline="-25000"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9"/>
          <p:cNvSpPr txBox="1"/>
          <p:nvPr>
            <p:ph idx="4294967295" type="body"/>
          </p:nvPr>
        </p:nvSpPr>
        <p:spPr>
          <a:xfrm>
            <a:off x="5867025" y="810825"/>
            <a:ext cx="32769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E84A27"/>
                </a:solidFill>
              </a:rPr>
              <a:t>abundances</a:t>
            </a:r>
            <a:r>
              <a:rPr lang="en" sz="2900"/>
              <a:t> from a </a:t>
            </a:r>
            <a:r>
              <a:rPr lang="en" sz="2900">
                <a:solidFill>
                  <a:srgbClr val="E84A27"/>
                </a:solidFill>
              </a:rPr>
              <a:t>totally different nova</a:t>
            </a:r>
            <a:r>
              <a:rPr lang="en" sz="2900"/>
              <a:t> V906 Car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Thermal plasma fit: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kT = 3.6</a:t>
            </a:r>
            <a:r>
              <a:rPr lang="en" sz="2900"/>
              <a:t>7+/-0.10 keV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N</a:t>
            </a:r>
            <a:r>
              <a:rPr b="1" baseline="-25000" lang="en" sz="2900"/>
              <a:t>H</a:t>
            </a:r>
            <a:r>
              <a:rPr b="1" lang="en" sz="2900"/>
              <a:t> </a:t>
            </a:r>
            <a:r>
              <a:rPr lang="en" sz="2900"/>
              <a:t>= 2.1 +/-0.1 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x</a:t>
            </a:r>
            <a:r>
              <a:rPr b="1" lang="en" sz="2900"/>
              <a:t>10</a:t>
            </a:r>
            <a:r>
              <a:rPr b="1" baseline="30000" lang="en" sz="2900"/>
              <a:t>21</a:t>
            </a:r>
            <a:r>
              <a:rPr lang="en" sz="2900"/>
              <a:t> cm</a:t>
            </a:r>
            <a:r>
              <a:rPr baseline="30000" lang="en" sz="2900"/>
              <a:t>-2</a:t>
            </a:r>
            <a:endParaRPr sz="26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χ</a:t>
            </a:r>
            <a:r>
              <a:rPr baseline="30000" lang="en" sz="2700"/>
              <a:t>2</a:t>
            </a:r>
            <a:r>
              <a:rPr baseline="-25000" lang="en" sz="2700"/>
              <a:t>red</a:t>
            </a:r>
            <a:r>
              <a:rPr lang="en" sz="2700"/>
              <a:t>= 227/235</a:t>
            </a:r>
            <a:endParaRPr sz="2600">
              <a:solidFill>
                <a:srgbClr val="E84A27"/>
              </a:solidFill>
            </a:endParaRPr>
          </a:p>
        </p:txBody>
      </p:sp>
      <p:sp>
        <p:nvSpPr>
          <p:cNvPr id="251" name="Google Shape;251;p49"/>
          <p:cNvSpPr txBox="1"/>
          <p:nvPr>
            <p:ph idx="4294967295" type="title"/>
          </p:nvPr>
        </p:nvSpPr>
        <p:spPr>
          <a:xfrm>
            <a:off x="284117" y="-309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</a:t>
            </a:r>
            <a:r>
              <a:rPr lang="en"/>
              <a:t>   NuSTAR spectrum</a:t>
            </a:r>
            <a:endParaRPr/>
          </a:p>
        </p:txBody>
      </p:sp>
      <p:pic>
        <p:nvPicPr>
          <p:cNvPr id="252" name="Google Shape;25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665" y="762000"/>
            <a:ext cx="5952492" cy="437178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9"/>
          <p:cNvSpPr txBox="1"/>
          <p:nvPr/>
        </p:nvSpPr>
        <p:spPr>
          <a:xfrm>
            <a:off x="3274300" y="1270375"/>
            <a:ext cx="26328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n(NO) = 345 n(NO</a:t>
            </a:r>
            <a:r>
              <a:rPr baseline="-25000"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n(Fe) =       0.1 n(Fe</a:t>
            </a:r>
            <a:r>
              <a:rPr baseline="-25000"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r>
              <a:rPr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9"/>
          <p:cNvSpPr txBox="1"/>
          <p:nvPr/>
        </p:nvSpPr>
        <p:spPr>
          <a:xfrm>
            <a:off x="7646275" y="2477450"/>
            <a:ext cx="1520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2002" y="601813"/>
            <a:ext cx="6479528" cy="453563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0"/>
          <p:cNvSpPr txBox="1"/>
          <p:nvPr/>
        </p:nvSpPr>
        <p:spPr>
          <a:xfrm>
            <a:off x="99350" y="-178100"/>
            <a:ext cx="89073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Optical/GeV/X-ray lightcurve of</a:t>
            </a:r>
            <a:r>
              <a:rPr b="1" lang="en" sz="3300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 V906 Car</a:t>
            </a:r>
            <a:endParaRPr b="0" sz="3300" strike="noStrike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576778" y="105116"/>
            <a:ext cx="2373951" cy="738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975" y="966788"/>
            <a:ext cx="329565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1"/>
          <p:cNvSpPr txBox="1"/>
          <p:nvPr/>
        </p:nvSpPr>
        <p:spPr>
          <a:xfrm rot="-5400000">
            <a:off x="7014695" y="23577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Sokolovsky et al. (2020, MNRAS, 497, 2569)</a:t>
            </a:r>
            <a:endParaRPr>
              <a:solidFill>
                <a:srgbClr val="13294B"/>
              </a:solidFill>
            </a:endParaRPr>
          </a:p>
        </p:txBody>
      </p:sp>
      <p:sp>
        <p:nvSpPr>
          <p:cNvPr id="268" name="Google Shape;268;p5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V906 Car</a:t>
            </a:r>
            <a:r>
              <a:rPr lang="en" sz="2720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: X-ray grating spectroscopy XMM/RGS</a:t>
            </a:r>
            <a:endParaRPr sz="2720">
              <a:solidFill>
                <a:srgbClr val="E84A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9" name="Google Shape;26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351080" y="1008360"/>
            <a:ext cx="4151516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 txBox="1"/>
          <p:nvPr/>
        </p:nvSpPr>
        <p:spPr>
          <a:xfrm>
            <a:off x="-31800" y="1664250"/>
            <a:ext cx="533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artist's impression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XMM-Newton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ESA/NASA via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Wikipedia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51"/>
          <p:cNvSpPr txBox="1"/>
          <p:nvPr/>
        </p:nvSpPr>
        <p:spPr>
          <a:xfrm>
            <a:off x="152000" y="685400"/>
            <a:ext cx="626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275 days after eruption, still shock-dominated</a:t>
            </a:r>
            <a:endParaRPr b="1" sz="21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28" y="990600"/>
            <a:ext cx="6009236" cy="425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2"/>
          <p:cNvSpPr txBox="1"/>
          <p:nvPr/>
        </p:nvSpPr>
        <p:spPr>
          <a:xfrm rot="-5400000">
            <a:off x="6786095" y="23577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Sokolovsky et al. (2020, MNRAS, 497, 2569)</a:t>
            </a:r>
            <a:endParaRPr>
              <a:solidFill>
                <a:srgbClr val="13294B"/>
              </a:solidFill>
            </a:endParaRPr>
          </a:p>
        </p:txBody>
      </p:sp>
      <p:sp>
        <p:nvSpPr>
          <p:cNvPr id="278" name="Google Shape;278;p52"/>
          <p:cNvSpPr txBox="1"/>
          <p:nvPr>
            <p:ph idx="4294967295" type="body"/>
          </p:nvPr>
        </p:nvSpPr>
        <p:spPr>
          <a:xfrm>
            <a:off x="5699650" y="1220375"/>
            <a:ext cx="32769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kT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= 8.6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+/-0.8 keV</a:t>
            </a:r>
            <a:br>
              <a:rPr lang="en" sz="29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H1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= 1.9 +/-0.1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baseline="30000" lang="en" sz="2900"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 sz="2900">
                <a:latin typeface="Calibri"/>
                <a:ea typeface="Calibri"/>
                <a:cs typeface="Calibri"/>
                <a:sym typeface="Calibri"/>
              </a:rPr>
              <a:t>-2</a:t>
            </a:r>
            <a:endParaRPr sz="2600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kT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= 4.3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+/-0.2 keV</a:t>
            </a:r>
            <a:br>
              <a:rPr lang="en" sz="29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H2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= 2.6 +/-0.2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baseline="30000" lang="en" sz="2900"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 sz="2900">
                <a:latin typeface="Calibri"/>
                <a:ea typeface="Calibri"/>
                <a:cs typeface="Calibri"/>
                <a:sym typeface="Calibri"/>
              </a:rPr>
              <a:t>-2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>
                <a:latin typeface="Calibri"/>
                <a:ea typeface="Calibri"/>
                <a:cs typeface="Calibri"/>
                <a:sym typeface="Calibri"/>
              </a:rPr>
              <a:t>χ</a:t>
            </a:r>
            <a:r>
              <a:rPr baseline="30000" lang="en" sz="27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aseline="-25000" lang="en" sz="2700"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lang="en" sz="2700">
                <a:latin typeface="Calibri"/>
                <a:ea typeface="Calibri"/>
                <a:cs typeface="Calibri"/>
                <a:sym typeface="Calibri"/>
              </a:rPr>
              <a:t>= 211/200</a:t>
            </a:r>
            <a:endParaRPr sz="2600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2"/>
          <p:cNvSpPr/>
          <p:nvPr/>
        </p:nvSpPr>
        <p:spPr>
          <a:xfrm>
            <a:off x="2096075" y="853225"/>
            <a:ext cx="1419000" cy="31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0" name="Google Shape;28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V906 Car:</a:t>
            </a:r>
            <a:r>
              <a:rPr lang="en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 NuSTAR spectra at 36 and 57 days</a:t>
            </a:r>
            <a:endParaRPr>
              <a:solidFill>
                <a:srgbClr val="E84A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84" y="987552"/>
            <a:ext cx="6007608" cy="424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3"/>
          <p:cNvSpPr txBox="1"/>
          <p:nvPr/>
        </p:nvSpPr>
        <p:spPr>
          <a:xfrm rot="-5400000">
            <a:off x="6786095" y="23577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Sokolovsky et al. (2020, MNRAS, 497, 2569)</a:t>
            </a:r>
            <a:endParaRPr>
              <a:solidFill>
                <a:srgbClr val="13294B"/>
              </a:solidFill>
            </a:endParaRPr>
          </a:p>
        </p:txBody>
      </p:sp>
      <p:sp>
        <p:nvSpPr>
          <p:cNvPr id="287" name="Google Shape;287;p53"/>
          <p:cNvSpPr txBox="1"/>
          <p:nvPr>
            <p:ph idx="4294967295" type="body"/>
          </p:nvPr>
        </p:nvSpPr>
        <p:spPr>
          <a:xfrm>
            <a:off x="5699650" y="1220375"/>
            <a:ext cx="32769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kT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= 13.7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 keV</a:t>
            </a:r>
            <a:br>
              <a:rPr lang="en" sz="29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H1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= 1.6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baseline="30000" lang="en" sz="2900"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 sz="2900">
                <a:latin typeface="Calibri"/>
                <a:ea typeface="Calibri"/>
                <a:cs typeface="Calibri"/>
                <a:sym typeface="Calibri"/>
              </a:rPr>
              <a:t>-2</a:t>
            </a:r>
            <a:endParaRPr sz="2600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kT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= 4.3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+/-0.2 keV</a:t>
            </a:r>
            <a:br>
              <a:rPr lang="en" sz="29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" sz="2900">
                <a:latin typeface="Calibri"/>
                <a:ea typeface="Calibri"/>
                <a:cs typeface="Calibri"/>
                <a:sym typeface="Calibri"/>
              </a:rPr>
              <a:t>H2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= 1.6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" sz="290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baseline="30000" lang="en" sz="2900"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" sz="2900"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 sz="2900">
                <a:latin typeface="Calibri"/>
                <a:ea typeface="Calibri"/>
                <a:cs typeface="Calibri"/>
                <a:sym typeface="Calibri"/>
              </a:rPr>
              <a:t>-2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>
                <a:latin typeface="Calibri"/>
                <a:ea typeface="Calibri"/>
                <a:cs typeface="Calibri"/>
                <a:sym typeface="Calibri"/>
              </a:rPr>
              <a:t>χ</a:t>
            </a:r>
            <a:r>
              <a:rPr baseline="30000" lang="en" sz="27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aseline="-25000" lang="en" sz="2700"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lang="en" sz="2700">
                <a:latin typeface="Calibri"/>
                <a:ea typeface="Calibri"/>
                <a:cs typeface="Calibri"/>
                <a:sym typeface="Calibri"/>
              </a:rPr>
              <a:t>= 621/200</a:t>
            </a:r>
            <a:endParaRPr sz="2600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3"/>
          <p:cNvSpPr/>
          <p:nvPr/>
        </p:nvSpPr>
        <p:spPr>
          <a:xfrm>
            <a:off x="2096075" y="853225"/>
            <a:ext cx="1419000" cy="31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9" name="Google Shape;28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V906 Car:</a:t>
            </a:r>
            <a:r>
              <a:rPr lang="en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 NuSTAR spectra at 36 and 57 days</a:t>
            </a:r>
            <a:endParaRPr>
              <a:solidFill>
                <a:srgbClr val="E84A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0" name="Google Shape;290;p53"/>
          <p:cNvSpPr txBox="1"/>
          <p:nvPr/>
        </p:nvSpPr>
        <p:spPr>
          <a:xfrm>
            <a:off x="7725850" y="4313750"/>
            <a:ext cx="12051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(bad)</a:t>
            </a:r>
            <a:endParaRPr sz="2600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4"/>
          <p:cNvSpPr txBox="1"/>
          <p:nvPr>
            <p:ph idx="4294967295" type="body"/>
          </p:nvPr>
        </p:nvSpPr>
        <p:spPr>
          <a:xfrm>
            <a:off x="284125" y="1268025"/>
            <a:ext cx="86115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 sz="2900"/>
              <a:t>Single-temperature</a:t>
            </a:r>
            <a:r>
              <a:rPr lang="en" sz="2900"/>
              <a:t> thermal</a:t>
            </a:r>
            <a:endParaRPr sz="2900"/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900"/>
              <a:t>kT &gt; 1 keV suggests </a:t>
            </a:r>
            <a:r>
              <a:rPr b="1" lang="en" sz="2900"/>
              <a:t>shock heating</a:t>
            </a:r>
            <a:endParaRPr b="1" sz="2900"/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 sz="2900"/>
              <a:t>No power law</a:t>
            </a:r>
            <a:r>
              <a:rPr lang="en" sz="2900"/>
              <a:t> component </a:t>
            </a:r>
            <a:r>
              <a:rPr i="1" lang="en" sz="2900"/>
              <a:t>(no MeV line comptonization/GeV emission tail in NuSTAR band)</a:t>
            </a:r>
            <a:endParaRPr i="1" sz="2900"/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 sz="2900"/>
              <a:t>Non-solar abundances</a:t>
            </a:r>
            <a:r>
              <a:rPr lang="en" sz="2900"/>
              <a:t> imply WD ablation</a:t>
            </a:r>
            <a:endParaRPr sz="2900"/>
          </a:p>
          <a:p>
            <a:pPr indent="-3851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 sz="2900"/>
              <a:t>kT and N</a:t>
            </a:r>
            <a:r>
              <a:rPr b="1" baseline="-25000" lang="en" sz="2900"/>
              <a:t>H</a:t>
            </a:r>
            <a:r>
              <a:rPr b="1" lang="en" sz="2900"/>
              <a:t> decrease over time</a:t>
            </a:r>
            <a:endParaRPr b="1" sz="29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296" name="Google Shape;296;p54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NuSTAR spectra summary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5"/>
          <p:cNvSpPr txBox="1"/>
          <p:nvPr>
            <p:ph type="title"/>
          </p:nvPr>
        </p:nvSpPr>
        <p:spPr>
          <a:xfrm>
            <a:off x="3317760" y="80329"/>
            <a:ext cx="82287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3600"/>
              <a:buFont typeface="Montserrat"/>
              <a:buNone/>
            </a:pPr>
            <a:r>
              <a:rPr b="1" lang="en" sz="3600" strike="noStrike">
                <a:solidFill>
                  <a:srgbClr val="3465A4"/>
                </a:solidFill>
                <a:latin typeface="Montserrat"/>
                <a:ea typeface="Montserrat"/>
                <a:cs typeface="Montserrat"/>
                <a:sym typeface="Montserrat"/>
              </a:rPr>
              <a:t>NuSTAR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5"/>
          <p:cNvSpPr txBox="1"/>
          <p:nvPr>
            <p:ph type="title"/>
          </p:nvPr>
        </p:nvSpPr>
        <p:spPr>
          <a:xfrm>
            <a:off x="3318087" y="3313399"/>
            <a:ext cx="82287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3600"/>
              <a:buFont typeface="Montserrat"/>
              <a:buNone/>
            </a:pPr>
            <a:r>
              <a:rPr b="1" lang="en" sz="3600" strike="noStrike">
                <a:solidFill>
                  <a:srgbClr val="3465A4"/>
                </a:solidFill>
                <a:latin typeface="Montserrat"/>
                <a:ea typeface="Montserrat"/>
                <a:cs typeface="Montserrat"/>
                <a:sym typeface="Montserrat"/>
              </a:rPr>
              <a:t>AAVSO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5"/>
          <p:cNvSpPr txBox="1"/>
          <p:nvPr/>
        </p:nvSpPr>
        <p:spPr>
          <a:xfrm>
            <a:off x="6226025" y="912352"/>
            <a:ext cx="25908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900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X-ray 3-30 keV</a:t>
            </a:r>
            <a:endParaRPr b="0" sz="2900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5"/>
          <p:cNvSpPr txBox="1"/>
          <p:nvPr/>
        </p:nvSpPr>
        <p:spPr>
          <a:xfrm>
            <a:off x="6128059" y="4145096"/>
            <a:ext cx="25908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900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optical V filter</a:t>
            </a:r>
            <a:endParaRPr b="0" sz="2900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5"/>
          <p:cNvSpPr txBox="1"/>
          <p:nvPr/>
        </p:nvSpPr>
        <p:spPr>
          <a:xfrm>
            <a:off x="6019800" y="198120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4A2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V1716 Sco</a:t>
            </a:r>
            <a:endParaRPr b="1" sz="3600">
              <a:solidFill>
                <a:srgbClr val="E84A27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4A2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(2023)</a:t>
            </a:r>
            <a:endParaRPr b="1" sz="3600">
              <a:solidFill>
                <a:srgbClr val="E84A27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" y="0"/>
            <a:ext cx="5879591" cy="686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6"/>
          <p:cNvSpPr txBox="1"/>
          <p:nvPr>
            <p:ph idx="4294967295" type="body"/>
          </p:nvPr>
        </p:nvSpPr>
        <p:spPr>
          <a:xfrm>
            <a:off x="284125" y="-27375"/>
            <a:ext cx="86115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Searching for vast variability in novae is not crazy!</a:t>
            </a:r>
            <a:endParaRPr sz="29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312" name="Google Shape;312;p56"/>
          <p:cNvSpPr txBox="1"/>
          <p:nvPr>
            <p:ph idx="4294967295" type="title"/>
          </p:nvPr>
        </p:nvSpPr>
        <p:spPr>
          <a:xfrm>
            <a:off x="284117" y="1696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TESS mini-flares in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V606 Vul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631" y="914400"/>
            <a:ext cx="6146738" cy="421852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6"/>
          <p:cNvSpPr txBox="1"/>
          <p:nvPr/>
        </p:nvSpPr>
        <p:spPr>
          <a:xfrm rot="-5400000">
            <a:off x="5947895" y="29673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Sokolovsky et al. (2023, arXiv:2311.04903)</a:t>
            </a:r>
            <a:endParaRPr>
              <a:solidFill>
                <a:srgbClr val="13294B"/>
              </a:solidFill>
            </a:endParaRPr>
          </a:p>
        </p:txBody>
      </p:sp>
      <p:pic>
        <p:nvPicPr>
          <p:cNvPr id="315" name="Google Shape;31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539999">
            <a:off x="-361670" y="1187530"/>
            <a:ext cx="2518920" cy="251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200" y="1505025"/>
            <a:ext cx="5976049" cy="35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9"/>
          <p:cNvSpPr txBox="1"/>
          <p:nvPr>
            <p:ph idx="4294967295" type="body"/>
          </p:nvPr>
        </p:nvSpPr>
        <p:spPr>
          <a:xfrm>
            <a:off x="284117" y="3249216"/>
            <a:ext cx="86115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en" sz="2900"/>
              <a:t>Fireball</a:t>
            </a:r>
            <a:endParaRPr sz="2900"/>
          </a:p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en" sz="2900"/>
              <a:t>Shocks</a:t>
            </a:r>
            <a:endParaRPr sz="2900"/>
          </a:p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en" sz="2900"/>
              <a:t>Super-Soft Source</a:t>
            </a:r>
            <a:endParaRPr sz="2900"/>
          </a:p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en" sz="2900"/>
              <a:t>Accretion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176" name="Google Shape;176;p39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X-ray lightcurve of a nova</a:t>
            </a:r>
            <a:endParaRPr/>
          </a:p>
        </p:txBody>
      </p:sp>
      <p:sp>
        <p:nvSpPr>
          <p:cNvPr id="177" name="Google Shape;177;p39"/>
          <p:cNvSpPr txBox="1"/>
          <p:nvPr/>
        </p:nvSpPr>
        <p:spPr>
          <a:xfrm>
            <a:off x="4724400" y="921075"/>
            <a:ext cx="39528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X-ray and optical lightcurve of nova </a:t>
            </a:r>
            <a:r>
              <a:rPr b="1" lang="en">
                <a:solidFill>
                  <a:srgbClr val="13294B"/>
                </a:solidFill>
              </a:rPr>
              <a:t>YZ Ret</a:t>
            </a:r>
            <a:endParaRPr b="1">
              <a:solidFill>
                <a:srgbClr val="13294B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(</a:t>
            </a:r>
            <a:r>
              <a:rPr lang="en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Konig et al. 2022, Nature, V.605, I.7909, p.248</a:t>
            </a:r>
            <a:r>
              <a:rPr lang="en">
                <a:solidFill>
                  <a:srgbClr val="13294B"/>
                </a:solidFill>
              </a:rPr>
              <a:t>)</a:t>
            </a:r>
            <a:endParaRPr>
              <a:solidFill>
                <a:srgbClr val="13294B"/>
              </a:solidFill>
            </a:endParaRPr>
          </a:p>
        </p:txBody>
      </p:sp>
      <p:pic>
        <p:nvPicPr>
          <p:cNvPr id="178" name="Google Shape;17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770" y="1080675"/>
            <a:ext cx="1589646" cy="2122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39"/>
          <p:cNvCxnSpPr/>
          <p:nvPr/>
        </p:nvCxnSpPr>
        <p:spPr>
          <a:xfrm>
            <a:off x="3111450" y="2035850"/>
            <a:ext cx="1437900" cy="2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/>
          <p:nvPr>
            <p:ph type="title"/>
          </p:nvPr>
        </p:nvSpPr>
        <p:spPr>
          <a:xfrm>
            <a:off x="3317760" y="80329"/>
            <a:ext cx="82287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3600"/>
              <a:buFont typeface="Montserrat"/>
              <a:buNone/>
            </a:pPr>
            <a:r>
              <a:rPr b="1" lang="en" sz="3600" strike="noStrike">
                <a:solidFill>
                  <a:srgbClr val="3465A4"/>
                </a:solidFill>
                <a:latin typeface="Montserrat"/>
                <a:ea typeface="Montserrat"/>
                <a:cs typeface="Montserrat"/>
                <a:sym typeface="Montserrat"/>
              </a:rPr>
              <a:t>NuSTAR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5" y="327"/>
            <a:ext cx="5880001" cy="514267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7"/>
          <p:cNvSpPr txBox="1"/>
          <p:nvPr>
            <p:ph type="title"/>
          </p:nvPr>
        </p:nvSpPr>
        <p:spPr>
          <a:xfrm>
            <a:off x="3318087" y="3313399"/>
            <a:ext cx="82287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3600"/>
              <a:buFont typeface="Montserrat"/>
              <a:buNone/>
            </a:pPr>
            <a:r>
              <a:rPr b="1" lang="en" sz="3600" strike="noStrike">
                <a:solidFill>
                  <a:srgbClr val="3465A4"/>
                </a:solidFill>
                <a:latin typeface="Montserrat"/>
                <a:ea typeface="Montserrat"/>
                <a:cs typeface="Montserrat"/>
                <a:sym typeface="Montserrat"/>
              </a:rPr>
              <a:t>AAVSO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57"/>
          <p:cNvSpPr txBox="1"/>
          <p:nvPr/>
        </p:nvSpPr>
        <p:spPr>
          <a:xfrm>
            <a:off x="6226025" y="912352"/>
            <a:ext cx="25908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900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X-ray 3-30 keV</a:t>
            </a:r>
            <a:endParaRPr b="0" sz="2900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57"/>
          <p:cNvSpPr txBox="1"/>
          <p:nvPr/>
        </p:nvSpPr>
        <p:spPr>
          <a:xfrm>
            <a:off x="6128059" y="4145096"/>
            <a:ext cx="25908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900" strike="noStrike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optical V filter</a:t>
            </a:r>
            <a:endParaRPr b="0" sz="2900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7"/>
          <p:cNvSpPr txBox="1"/>
          <p:nvPr/>
        </p:nvSpPr>
        <p:spPr>
          <a:xfrm>
            <a:off x="6019800" y="19812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4A2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V1674 Her</a:t>
            </a:r>
            <a:endParaRPr>
              <a:solidFill>
                <a:srgbClr val="E84A27"/>
              </a:solidFill>
            </a:endParaRPr>
          </a:p>
        </p:txBody>
      </p:sp>
      <p:sp>
        <p:nvSpPr>
          <p:cNvPr id="326" name="Google Shape;326;p57"/>
          <p:cNvSpPr txBox="1"/>
          <p:nvPr/>
        </p:nvSpPr>
        <p:spPr>
          <a:xfrm rot="-5400000">
            <a:off x="7014695" y="29673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Sokolovsky et al. (2023, MNRAS, 521, 5453)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2" y="47675"/>
            <a:ext cx="4263303" cy="248823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8"/>
          <p:cNvSpPr txBox="1"/>
          <p:nvPr/>
        </p:nvSpPr>
        <p:spPr>
          <a:xfrm>
            <a:off x="4358152" y="-338295"/>
            <a:ext cx="48105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strike="noStrike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V1674 Her - optical photometry at MSU</a:t>
            </a:r>
            <a:endParaRPr sz="3600" strike="noStrike"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85" y="2609706"/>
            <a:ext cx="4263303" cy="24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8641" y="1734350"/>
            <a:ext cx="2189648" cy="302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8"/>
          <p:cNvSpPr txBox="1"/>
          <p:nvPr/>
        </p:nvSpPr>
        <p:spPr>
          <a:xfrm>
            <a:off x="663634" y="1629272"/>
            <a:ext cx="18501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1" baseline="-25000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orb</a:t>
            </a:r>
            <a:r>
              <a:rPr b="1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= 3.67</a:t>
            </a:r>
            <a:r>
              <a:rPr b="1" baseline="30000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1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400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8"/>
          <p:cNvSpPr txBox="1"/>
          <p:nvPr/>
        </p:nvSpPr>
        <p:spPr>
          <a:xfrm>
            <a:off x="1470530" y="4192904"/>
            <a:ext cx="20052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1" baseline="-25000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rot</a:t>
            </a:r>
            <a:r>
              <a:rPr b="1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= 8.3</a:t>
            </a:r>
            <a:r>
              <a:rPr b="1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baseline="30000" lang="en" sz="24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min</a:t>
            </a:r>
            <a:endParaRPr b="1" sz="2400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58"/>
          <p:cNvSpPr txBox="1"/>
          <p:nvPr/>
        </p:nvSpPr>
        <p:spPr>
          <a:xfrm>
            <a:off x="4356526" y="4612050"/>
            <a:ext cx="43080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Patterson et al. (2022, ApJ, 940, L56)</a:t>
            </a:r>
            <a:endParaRPr strike="noStrike">
              <a:solidFill>
                <a:srgbClr val="0097A7"/>
              </a:solidFill>
            </a:endParaRPr>
          </a:p>
        </p:txBody>
      </p:sp>
      <p:sp>
        <p:nvSpPr>
          <p:cNvPr id="338" name="Google Shape;338;p58"/>
          <p:cNvSpPr txBox="1"/>
          <p:nvPr/>
        </p:nvSpPr>
        <p:spPr>
          <a:xfrm>
            <a:off x="4650814" y="1071050"/>
            <a:ext cx="45060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V1674 Her host </a:t>
            </a:r>
            <a:r>
              <a:rPr b="0" lang="en" sz="29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2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lang="en" sz="2900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an IP</a:t>
            </a:r>
            <a:endParaRPr b="0" sz="2900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116" y="1366838"/>
            <a:ext cx="5464969" cy="380919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9"/>
          <p:cNvSpPr txBox="1"/>
          <p:nvPr>
            <p:ph idx="4294967295" type="body"/>
          </p:nvPr>
        </p:nvSpPr>
        <p:spPr>
          <a:xfrm>
            <a:off x="284125" y="506025"/>
            <a:ext cx="87888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Periodogram constructed with </a:t>
            </a:r>
            <a:r>
              <a:rPr lang="en" sz="2900" u="sng">
                <a:solidFill>
                  <a:schemeClr val="hlink"/>
                </a:solidFill>
                <a:hlinkClick r:id="rId4"/>
              </a:rPr>
              <a:t>patpc</a:t>
            </a:r>
            <a:r>
              <a:rPr lang="en" sz="2900"/>
              <a:t> code has no peaks close to orbital and spin period (known from optical obs.)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E84A27"/>
                </a:solidFill>
              </a:rPr>
              <a:t>NuSTAR orbital period</a:t>
            </a:r>
            <a:endParaRPr sz="26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E84A27"/>
                </a:solidFill>
              </a:rPr>
              <a:t>3x </a:t>
            </a:r>
            <a:r>
              <a:rPr lang="en" sz="2600">
                <a:solidFill>
                  <a:srgbClr val="E84A27"/>
                </a:solidFill>
              </a:rPr>
              <a:t>NuSTAR orbital period</a:t>
            </a:r>
            <a:endParaRPr sz="2600">
              <a:solidFill>
                <a:srgbClr val="E84A27"/>
              </a:solidFill>
            </a:endParaRPr>
          </a:p>
        </p:txBody>
      </p:sp>
      <p:sp>
        <p:nvSpPr>
          <p:cNvPr id="345" name="Google Shape;345;p59"/>
          <p:cNvSpPr txBox="1"/>
          <p:nvPr>
            <p:ph idx="4294967295" type="title"/>
          </p:nvPr>
        </p:nvSpPr>
        <p:spPr>
          <a:xfrm>
            <a:off x="284125" y="-183350"/>
            <a:ext cx="8788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NuSTAR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3-78 keV</a:t>
            </a:r>
            <a:r>
              <a:rPr lang="en"/>
              <a:t> photon arrival times</a:t>
            </a:r>
            <a:endParaRPr/>
          </a:p>
        </p:txBody>
      </p:sp>
      <p:cxnSp>
        <p:nvCxnSpPr>
          <p:cNvPr id="346" name="Google Shape;346;p59"/>
          <p:cNvCxnSpPr/>
          <p:nvPr/>
        </p:nvCxnSpPr>
        <p:spPr>
          <a:xfrm>
            <a:off x="3389575" y="1677900"/>
            <a:ext cx="2196000" cy="12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7" name="Google Shape;347;p59"/>
          <p:cNvCxnSpPr/>
          <p:nvPr/>
        </p:nvCxnSpPr>
        <p:spPr>
          <a:xfrm>
            <a:off x="3727425" y="2105825"/>
            <a:ext cx="2488800" cy="78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8" name="Google Shape;348;p59"/>
          <p:cNvSpPr txBox="1"/>
          <p:nvPr/>
        </p:nvSpPr>
        <p:spPr>
          <a:xfrm rot="-5400000">
            <a:off x="7014695" y="29673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Sokolovsky et al. (2023, MNRAS, 521, 5453)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0"/>
          <p:cNvSpPr txBox="1"/>
          <p:nvPr>
            <p:ph idx="4294967295" type="body"/>
          </p:nvPr>
        </p:nvSpPr>
        <p:spPr>
          <a:xfrm>
            <a:off x="284125" y="1268025"/>
            <a:ext cx="86115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" sz="2900"/>
              <a:t>Some</a:t>
            </a:r>
            <a:r>
              <a:rPr b="1" lang="en" sz="2900"/>
              <a:t> variability on ~10 hour timescale</a:t>
            </a:r>
            <a:endParaRPr b="1" sz="2900"/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b="1" lang="en" sz="2900"/>
              <a:t>No periodic modulation </a:t>
            </a:r>
            <a:r>
              <a:rPr i="1" lang="en" sz="2900"/>
              <a:t>(orbital/WD rotation)</a:t>
            </a:r>
            <a:endParaRPr i="1" sz="2900"/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b="1" lang="en" sz="2900"/>
              <a:t>No obvious correlation with optical</a:t>
            </a:r>
            <a:endParaRPr b="1" sz="2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Shocked region is large compared to the binary?</a:t>
            </a:r>
            <a:endParaRPr sz="2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Not directly related to optical - below the photosphere?</a:t>
            </a:r>
            <a:endParaRPr sz="2900"/>
          </a:p>
        </p:txBody>
      </p:sp>
      <p:sp>
        <p:nvSpPr>
          <p:cNvPr id="354" name="Google Shape;354;p60"/>
          <p:cNvSpPr txBox="1"/>
          <p:nvPr>
            <p:ph idx="4294967295" type="title"/>
          </p:nvPr>
        </p:nvSpPr>
        <p:spPr>
          <a:xfrm>
            <a:off x="284125" y="273850"/>
            <a:ext cx="8788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NuSTAR lightcurves and shock location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108" y="675234"/>
            <a:ext cx="8099784" cy="462316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1"/>
          <p:cNvSpPr txBox="1"/>
          <p:nvPr>
            <p:ph idx="4294967295" type="title"/>
          </p:nvPr>
        </p:nvSpPr>
        <p:spPr>
          <a:xfrm>
            <a:off x="284125" y="-183350"/>
            <a:ext cx="8788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6h (~2 P</a:t>
            </a:r>
            <a:r>
              <a:rPr baseline="-25000" lang="en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orb</a:t>
            </a:r>
            <a:r>
              <a:rPr lang="en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) GeV-optical lag in </a:t>
            </a:r>
            <a:r>
              <a:rPr lang="en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V1674 Her</a:t>
            </a:r>
            <a:endParaRPr>
              <a:solidFill>
                <a:srgbClr val="E84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/>
          <p:nvPr>
            <p:ph idx="4294967295" type="body"/>
          </p:nvPr>
        </p:nvSpPr>
        <p:spPr>
          <a:xfrm>
            <a:off x="284125" y="1268025"/>
            <a:ext cx="86115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u="sng">
                <a:solidFill>
                  <a:schemeClr val="hlink"/>
                </a:solidFill>
                <a:hlinkClick r:id="rId3"/>
              </a:rPr>
              <a:t>Metzger et al. (2015, MNRAS, 450, 2739)</a:t>
            </a:r>
            <a:r>
              <a:rPr lang="en" sz="2900"/>
              <a:t> suggested nova shocks should be </a:t>
            </a:r>
            <a:r>
              <a:rPr lang="en" sz="2900"/>
              <a:t>radiative and</a:t>
            </a:r>
            <a:r>
              <a:rPr lang="en" sz="2900"/>
              <a:t> shine in hard X-rays, spending fraction of their energy on particle acceleration, so </a:t>
            </a:r>
            <a:r>
              <a:rPr b="1" lang="en" sz="2900">
                <a:solidFill>
                  <a:srgbClr val="E84A27"/>
                </a:solidFill>
              </a:rPr>
              <a:t>L</a:t>
            </a:r>
            <a:r>
              <a:rPr b="1" baseline="-25000" lang="en" sz="2900">
                <a:solidFill>
                  <a:srgbClr val="E84A27"/>
                </a:solidFill>
              </a:rPr>
              <a:t>X</a:t>
            </a:r>
            <a:r>
              <a:rPr b="1" lang="en" sz="2900">
                <a:solidFill>
                  <a:srgbClr val="E84A27"/>
                </a:solidFill>
              </a:rPr>
              <a:t>(NuSTAR) / L</a:t>
            </a:r>
            <a:r>
              <a:rPr b="1" baseline="-25000" lang="en" sz="2900">
                <a:solidFill>
                  <a:srgbClr val="E84A27"/>
                </a:solidFill>
              </a:rPr>
              <a:t>γ</a:t>
            </a:r>
            <a:r>
              <a:rPr b="1" lang="en" sz="2900">
                <a:solidFill>
                  <a:srgbClr val="E84A27"/>
                </a:solidFill>
              </a:rPr>
              <a:t>(Fermi-LAT) &gt;&gt; 1</a:t>
            </a:r>
            <a:endParaRPr b="1" sz="29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But this is not what we observe…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366" name="Google Shape;366;p62"/>
          <p:cNvSpPr txBox="1"/>
          <p:nvPr>
            <p:ph idx="4294967295" type="title"/>
          </p:nvPr>
        </p:nvSpPr>
        <p:spPr>
          <a:xfrm>
            <a:off x="284125" y="273850"/>
            <a:ext cx="8788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L</a:t>
            </a:r>
            <a:r>
              <a:rPr baseline="-25000" lang="en"/>
              <a:t>X</a:t>
            </a:r>
            <a:r>
              <a:rPr lang="en"/>
              <a:t>(NuSTAR) / L</a:t>
            </a:r>
            <a:r>
              <a:rPr baseline="-25000" lang="en"/>
              <a:t>γ</a:t>
            </a:r>
            <a:r>
              <a:rPr lang="en"/>
              <a:t>(</a:t>
            </a:r>
            <a:r>
              <a:rPr lang="en"/>
              <a:t>Fermi-LAT) ratio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3"/>
          <p:cNvSpPr txBox="1"/>
          <p:nvPr>
            <p:ph idx="4294967295" type="body"/>
          </p:nvPr>
        </p:nvSpPr>
        <p:spPr>
          <a:xfrm>
            <a:off x="284125" y="658425"/>
            <a:ext cx="88101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4/6</a:t>
            </a:r>
            <a:r>
              <a:rPr b="1" lang="en" sz="2600"/>
              <a:t> novae detected simultaneously by NuSTAR and Fermi-LAT</a:t>
            </a:r>
            <a:endParaRPr sz="2600"/>
          </a:p>
        </p:txBody>
      </p:sp>
      <p:sp>
        <p:nvSpPr>
          <p:cNvPr id="372" name="Google Shape;372;p63"/>
          <p:cNvSpPr txBox="1"/>
          <p:nvPr>
            <p:ph idx="4294967295" type="title"/>
          </p:nvPr>
        </p:nvSpPr>
        <p:spPr>
          <a:xfrm>
            <a:off x="284117" y="-1071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 sz="3100"/>
              <a:t>L</a:t>
            </a:r>
            <a:r>
              <a:rPr baseline="-25000" lang="en" sz="3100"/>
              <a:t>X</a:t>
            </a:r>
            <a:r>
              <a:rPr lang="en" sz="3100"/>
              <a:t>(20 keV) / L</a:t>
            </a:r>
            <a:r>
              <a:rPr baseline="-25000" lang="en" sz="3100"/>
              <a:t>γ</a:t>
            </a:r>
            <a:r>
              <a:rPr lang="en" sz="3100"/>
              <a:t>(100 MeV) </a:t>
            </a:r>
            <a:r>
              <a:rPr lang="en" sz="3100">
                <a:latin typeface="Calibri"/>
                <a:ea typeface="Calibri"/>
                <a:cs typeface="Calibri"/>
                <a:sym typeface="Calibri"/>
              </a:rPr>
              <a:t>&lt;&lt; 1</a:t>
            </a:r>
            <a:endParaRPr i="1" sz="3100"/>
          </a:p>
        </p:txBody>
      </p:sp>
      <p:graphicFrame>
        <p:nvGraphicFramePr>
          <p:cNvPr id="373" name="Google Shape;373;p63"/>
          <p:cNvGraphicFramePr/>
          <p:nvPr/>
        </p:nvGraphicFramePr>
        <p:xfrm>
          <a:off x="284100" y="108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{350768E5-E60C-473F-94EF-4178A479956A}</a:tableStyleId>
              </a:tblPr>
              <a:tblGrid>
                <a:gridCol w="1762050"/>
                <a:gridCol w="1110850"/>
                <a:gridCol w="1285350"/>
                <a:gridCol w="1044825"/>
                <a:gridCol w="36071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Nova name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T_0 + 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84A27"/>
                        </a:buClr>
                        <a:buSzPts val="3300"/>
                        <a:buFont typeface="Georgia"/>
                        <a:buNone/>
                      </a:pPr>
                      <a:r>
                        <a:rPr b="1" i="1" lang="en">
                          <a:solidFill>
                            <a:srgbClr val="E84A27"/>
                          </a:solidFill>
                        </a:rPr>
                        <a:t>L</a:t>
                      </a:r>
                      <a:r>
                        <a:rPr b="1" baseline="-25000" i="1" lang="en">
                          <a:solidFill>
                            <a:srgbClr val="E84A27"/>
                          </a:solidFill>
                        </a:rPr>
                        <a:t>X</a:t>
                      </a:r>
                      <a:r>
                        <a:rPr b="1" i="1" lang="en">
                          <a:solidFill>
                            <a:srgbClr val="E84A27"/>
                          </a:solidFill>
                        </a:rPr>
                        <a:t> / L</a:t>
                      </a:r>
                      <a:r>
                        <a:rPr b="1" baseline="-25000" i="1" lang="en">
                          <a:solidFill>
                            <a:srgbClr val="E84A27"/>
                          </a:solidFill>
                        </a:rPr>
                        <a:t>γ</a:t>
                      </a:r>
                      <a:endParaRPr i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Detected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Reference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V339 Del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&lt; 0.004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4A27"/>
                          </a:solidFill>
                        </a:rPr>
                        <a:t>No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3"/>
                        </a:rPr>
                        <a:t>Vurm &amp; Metzger (2018, ApJ, 852, 62)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V5668 Sgr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13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&lt; 0.017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4A27"/>
                          </a:solidFill>
                        </a:rPr>
                        <a:t>No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accent2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Vurm &amp; Metzger (2018, ApJ, 852, 62)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V5855 Sgr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13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0.017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5"/>
                        </a:rPr>
                        <a:t>Nelson et al. (2019, ApJ, 872, 86)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V906 Car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36 d </a:t>
                      </a:r>
                      <a:r>
                        <a:rPr lang="en">
                          <a:solidFill>
                            <a:srgbClr val="888B94"/>
                          </a:solidFill>
                        </a:rPr>
                        <a:t>+ 57 d</a:t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0.020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r>
                        <a:rPr b="1" lang="en">
                          <a:solidFill>
                            <a:srgbClr val="888B94"/>
                          </a:solidFill>
                        </a:rPr>
                        <a:t> + Yes</a:t>
                      </a:r>
                      <a:endParaRPr b="1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6"/>
                        </a:rPr>
                        <a:t>Sokolovsky et al. (2020, MNRAS, 497, 2569)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YZ Ret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0.007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7"/>
                        </a:rPr>
                        <a:t>Sokolovsky et al. (2022, MNRAS, 514, 2239)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88B94"/>
                          </a:solidFill>
                        </a:rPr>
                        <a:t>V1405 Cas</a:t>
                      </a:r>
                      <a:endParaRPr b="1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88B94"/>
                          </a:solidFill>
                        </a:rPr>
                        <a:t>3 d</a:t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88B94"/>
                          </a:solidFill>
                        </a:rPr>
                        <a:t>Yes</a:t>
                      </a:r>
                      <a:endParaRPr b="1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888B94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ATel #14530</a:t>
                      </a:r>
                      <a:r>
                        <a:rPr lang="en" sz="1300">
                          <a:solidFill>
                            <a:srgbClr val="888B94"/>
                          </a:solidFill>
                        </a:rPr>
                        <a:t> (publication in prep.)</a:t>
                      </a:r>
                      <a:endParaRPr sz="1300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88B94"/>
                          </a:solidFill>
                        </a:rPr>
                        <a:t>V1674 Her</a:t>
                      </a:r>
                      <a:endParaRPr b="1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88B94"/>
                          </a:solidFill>
                        </a:rPr>
                        <a:t>12 d</a:t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88B94"/>
                          </a:solidFill>
                        </a:rPr>
                        <a:t>Yes</a:t>
                      </a:r>
                      <a:endParaRPr b="1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888B94"/>
                          </a:solidFill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Sokolovsky et al. (2023, MNRAS, 521, 5453)</a:t>
                      </a:r>
                      <a:endParaRPr sz="1300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V1716 Sco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0.014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10"/>
                        </a:rPr>
                        <a:t>ATel #16018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 Sokolovsky et al. (in prep.)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88B94"/>
                          </a:solidFill>
                        </a:rPr>
                        <a:t>V1723 Sco</a:t>
                      </a:r>
                      <a:r>
                        <a:rPr b="1" baseline="30000" lang="en">
                          <a:solidFill>
                            <a:srgbClr val="888B94"/>
                          </a:solidFill>
                        </a:rPr>
                        <a:t>?</a:t>
                      </a:r>
                      <a:endParaRPr b="1" baseline="30000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88B94"/>
                          </a:solidFill>
                        </a:rPr>
                        <a:t>2 d + 47 d</a:t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88B94"/>
                          </a:solidFill>
                        </a:rPr>
                        <a:t>No + Yes</a:t>
                      </a:r>
                      <a:endParaRPr b="1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888B94"/>
                          </a:solidFill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ATel #16444</a:t>
                      </a:r>
                      <a:r>
                        <a:rPr lang="en" sz="1300">
                          <a:solidFill>
                            <a:srgbClr val="888B94"/>
                          </a:solidFill>
                        </a:rPr>
                        <a:t> Fauverge et al. (in prep.)</a:t>
                      </a:r>
                      <a:endParaRPr sz="1300">
                        <a:solidFill>
                          <a:srgbClr val="888B94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4"/>
          <p:cNvSpPr txBox="1"/>
          <p:nvPr>
            <p:ph idx="4294967295" type="body"/>
          </p:nvPr>
        </p:nvSpPr>
        <p:spPr>
          <a:xfrm>
            <a:off x="284125" y="1268025"/>
            <a:ext cx="86115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Possible explanations:</a:t>
            </a:r>
            <a:endParaRPr sz="2900">
              <a:solidFill>
                <a:schemeClr val="dk1"/>
              </a:solidFill>
            </a:endParaRPr>
          </a:p>
          <a:p>
            <a:pPr indent="-3851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900">
                <a:solidFill>
                  <a:schemeClr val="dk1"/>
                </a:solidFill>
              </a:rPr>
              <a:t>The </a:t>
            </a:r>
            <a:r>
              <a:rPr b="1" lang="en" sz="2900">
                <a:solidFill>
                  <a:schemeClr val="dk1"/>
                </a:solidFill>
              </a:rPr>
              <a:t>shock is non–radiative</a:t>
            </a:r>
            <a:r>
              <a:rPr lang="en" sz="2900">
                <a:solidFill>
                  <a:schemeClr val="dk1"/>
                </a:solidFill>
              </a:rPr>
              <a:t> </a:t>
            </a:r>
            <a:r>
              <a:rPr i="1" lang="en" sz="2900">
                <a:solidFill>
                  <a:schemeClr val="dk1"/>
                </a:solidFill>
              </a:rPr>
              <a:t>(spends in energy mostly on adiabatic </a:t>
            </a:r>
            <a:r>
              <a:rPr i="1" lang="en" sz="2900">
                <a:solidFill>
                  <a:schemeClr val="dk1"/>
                </a:solidFill>
              </a:rPr>
              <a:t>expansion, particle acceleration</a:t>
            </a:r>
            <a:r>
              <a:rPr i="1" lang="en" sz="2900">
                <a:solidFill>
                  <a:schemeClr val="dk1"/>
                </a:solidFill>
              </a:rPr>
              <a:t>)</a:t>
            </a:r>
            <a:endParaRPr i="1" sz="2900">
              <a:solidFill>
                <a:schemeClr val="dk1"/>
              </a:solidFill>
            </a:endParaRPr>
          </a:p>
          <a:p>
            <a:pPr indent="-3851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 sz="2900">
                <a:solidFill>
                  <a:schemeClr val="dk1"/>
                </a:solidFill>
              </a:rPr>
              <a:t>Multiple shocks</a:t>
            </a:r>
            <a:r>
              <a:rPr lang="en" sz="2900">
                <a:solidFill>
                  <a:schemeClr val="dk1"/>
                </a:solidFill>
              </a:rPr>
              <a:t>: </a:t>
            </a:r>
            <a:r>
              <a:rPr i="1" lang="en" sz="2900">
                <a:solidFill>
                  <a:schemeClr val="dk1"/>
                </a:solidFill>
              </a:rPr>
              <a:t>the shock responsible for GeV </a:t>
            </a:r>
            <a:r>
              <a:rPr i="1" lang="en" sz="2900">
                <a:solidFill>
                  <a:schemeClr val="dk1"/>
                </a:solidFill>
              </a:rPr>
              <a:t>emission</a:t>
            </a:r>
            <a:r>
              <a:rPr i="1" lang="en" sz="2900">
                <a:solidFill>
                  <a:schemeClr val="dk1"/>
                </a:solidFill>
              </a:rPr>
              <a:t> is distinct from the one heating X-ray plasma</a:t>
            </a:r>
            <a:r>
              <a:rPr lang="en" sz="2900">
                <a:solidFill>
                  <a:schemeClr val="dk1"/>
                </a:solidFill>
              </a:rPr>
              <a:t> (forward-reverse? </a:t>
            </a:r>
            <a:r>
              <a:rPr lang="en" sz="2900" u="sng">
                <a:solidFill>
                  <a:schemeClr val="hlink"/>
                </a:solidFill>
                <a:hlinkClick r:id="rId3"/>
              </a:rPr>
              <a:t>del Valle et al., 2022, A&amp;A, 660, A104</a:t>
            </a:r>
            <a:r>
              <a:rPr lang="en" sz="2900">
                <a:solidFill>
                  <a:schemeClr val="dk1"/>
                </a:solidFill>
              </a:rPr>
              <a:t>). </a:t>
            </a:r>
            <a:r>
              <a:rPr i="1" lang="en" sz="2900">
                <a:solidFill>
                  <a:schemeClr val="dk1"/>
                </a:solidFill>
              </a:rPr>
              <a:t>The GeV shock’s X-rays are so soft/absorbed that remain hidden for NuSTAR?</a:t>
            </a:r>
            <a:endParaRPr i="1" sz="2900">
              <a:solidFill>
                <a:schemeClr val="dk1"/>
              </a:solidFill>
            </a:endParaRPr>
          </a:p>
          <a:p>
            <a:pPr indent="-3851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 sz="2900">
                <a:solidFill>
                  <a:schemeClr val="dk1"/>
                </a:solidFill>
              </a:rPr>
              <a:t>Corrugated shock</a:t>
            </a:r>
            <a:r>
              <a:rPr lang="en" sz="2900">
                <a:solidFill>
                  <a:schemeClr val="dk1"/>
                </a:solidFill>
              </a:rPr>
              <a:t> front </a:t>
            </a:r>
            <a:r>
              <a:rPr lang="en" sz="2900">
                <a:solidFill>
                  <a:schemeClr val="dk1"/>
                </a:solidFill>
              </a:rPr>
              <a:t>suppressing X-ray emission (</a:t>
            </a:r>
            <a:r>
              <a:rPr lang="en" sz="2900" u="sng">
                <a:solidFill>
                  <a:schemeClr val="hlink"/>
                </a:solidFill>
                <a:hlinkClick r:id="rId4"/>
              </a:rPr>
              <a:t>Steinberg &amp; Metzger, 2018, MNRAS, 479, 687</a:t>
            </a:r>
            <a:r>
              <a:rPr lang="en" sz="2900">
                <a:solidFill>
                  <a:schemeClr val="dk1"/>
                </a:solidFill>
              </a:rPr>
              <a:t>)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379" name="Google Shape;379;p64"/>
          <p:cNvSpPr txBox="1"/>
          <p:nvPr>
            <p:ph idx="4294967295" type="title"/>
          </p:nvPr>
        </p:nvSpPr>
        <p:spPr>
          <a:xfrm>
            <a:off x="284125" y="273850"/>
            <a:ext cx="8788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L</a:t>
            </a:r>
            <a:r>
              <a:rPr baseline="-25000" lang="en"/>
              <a:t>X</a:t>
            </a:r>
            <a:r>
              <a:rPr lang="en"/>
              <a:t>(NuSTAR) / L</a:t>
            </a:r>
            <a:r>
              <a:rPr baseline="-25000" lang="en"/>
              <a:t>γ</a:t>
            </a:r>
            <a:r>
              <a:rPr lang="en"/>
              <a:t>(Fermi-LAT) ratio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5"/>
          <p:cNvSpPr txBox="1"/>
          <p:nvPr>
            <p:ph idx="4294967295" type="title"/>
          </p:nvPr>
        </p:nvSpPr>
        <p:spPr>
          <a:xfrm>
            <a:off x="284125" y="-183350"/>
            <a:ext cx="8788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Ejecta mass and ejection time from N</a:t>
            </a:r>
            <a:r>
              <a:rPr baseline="-25000" lang="en"/>
              <a:t>H</a:t>
            </a:r>
            <a:endParaRPr baseline="-25000"/>
          </a:p>
        </p:txBody>
      </p:sp>
      <p:pic>
        <p:nvPicPr>
          <p:cNvPr id="385" name="Google Shape;38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7200" y="1420450"/>
            <a:ext cx="5100928" cy="35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653" y="1430450"/>
            <a:ext cx="5118476" cy="355065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5"/>
          <p:cNvSpPr txBox="1"/>
          <p:nvPr>
            <p:ph idx="4294967295" type="body"/>
          </p:nvPr>
        </p:nvSpPr>
        <p:spPr>
          <a:xfrm>
            <a:off x="284125" y="582225"/>
            <a:ext cx="3950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V1716 Sco,</a:t>
            </a:r>
            <a:r>
              <a:rPr lang="en" sz="2600">
                <a:solidFill>
                  <a:schemeClr val="dk1"/>
                </a:solidFill>
              </a:rPr>
              <a:t> ejection at t</a:t>
            </a:r>
            <a:r>
              <a:rPr baseline="-25000" lang="en" sz="2600">
                <a:solidFill>
                  <a:schemeClr val="dk1"/>
                </a:solidFill>
              </a:rPr>
              <a:t>0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</a:t>
            </a:r>
            <a:r>
              <a:rPr baseline="-25000" lang="en" sz="2600">
                <a:solidFill>
                  <a:schemeClr val="dk1"/>
                </a:solidFill>
              </a:rPr>
              <a:t>ej</a:t>
            </a:r>
            <a:r>
              <a:rPr lang="en" sz="2600">
                <a:solidFill>
                  <a:schemeClr val="dk1"/>
                </a:solidFill>
              </a:rPr>
              <a:t> = </a:t>
            </a:r>
            <a:r>
              <a:rPr b="1" lang="en" sz="2600">
                <a:solidFill>
                  <a:schemeClr val="dk1"/>
                </a:solidFill>
              </a:rPr>
              <a:t>8x10</a:t>
            </a:r>
            <a:r>
              <a:rPr b="1" baseline="30000" lang="en" sz="2600">
                <a:solidFill>
                  <a:schemeClr val="dk1"/>
                </a:solidFill>
              </a:rPr>
              <a:t>-8</a:t>
            </a:r>
            <a:r>
              <a:rPr b="1" lang="en" sz="2600">
                <a:solidFill>
                  <a:schemeClr val="dk1"/>
                </a:solidFill>
              </a:rPr>
              <a:t> M</a:t>
            </a:r>
            <a:r>
              <a:rPr b="1" baseline="-25000" lang="en" sz="2600">
                <a:solidFill>
                  <a:schemeClr val="dk1"/>
                </a:solidFill>
              </a:rPr>
              <a:t>☉</a:t>
            </a:r>
            <a:endParaRPr b="1" baseline="-25000" sz="2600">
              <a:solidFill>
                <a:schemeClr val="dk1"/>
              </a:solidFill>
            </a:endParaRPr>
          </a:p>
        </p:txBody>
      </p:sp>
      <p:sp>
        <p:nvSpPr>
          <p:cNvPr id="388" name="Google Shape;388;p65"/>
          <p:cNvSpPr txBox="1"/>
          <p:nvPr>
            <p:ph idx="4294967295" type="body"/>
          </p:nvPr>
        </p:nvSpPr>
        <p:spPr>
          <a:xfrm>
            <a:off x="5105400" y="582225"/>
            <a:ext cx="45393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V906 Car</a:t>
            </a:r>
            <a:r>
              <a:rPr lang="en" sz="2600">
                <a:solidFill>
                  <a:schemeClr val="dk1"/>
                </a:solidFill>
              </a:rPr>
              <a:t>, ejection at t</a:t>
            </a:r>
            <a:r>
              <a:rPr baseline="-25000" lang="en" sz="2600">
                <a:solidFill>
                  <a:schemeClr val="dk1"/>
                </a:solidFill>
              </a:rPr>
              <a:t>0</a:t>
            </a:r>
            <a:r>
              <a:rPr lang="en" sz="2600">
                <a:solidFill>
                  <a:schemeClr val="dk1"/>
                </a:solidFill>
              </a:rPr>
              <a:t>+ </a:t>
            </a:r>
            <a:r>
              <a:rPr lang="en" sz="2600">
                <a:solidFill>
                  <a:schemeClr val="dk1"/>
                </a:solidFill>
              </a:rPr>
              <a:t>24</a:t>
            </a:r>
            <a:r>
              <a:rPr baseline="30000" lang="en" sz="2600">
                <a:solidFill>
                  <a:schemeClr val="dk1"/>
                </a:solidFill>
              </a:rPr>
              <a:t>d </a:t>
            </a:r>
            <a:endParaRPr baseline="30000"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</a:t>
            </a:r>
            <a:r>
              <a:rPr baseline="-25000" lang="en" sz="2600">
                <a:solidFill>
                  <a:schemeClr val="dk1"/>
                </a:solidFill>
              </a:rPr>
              <a:t>ej</a:t>
            </a:r>
            <a:r>
              <a:rPr lang="en" sz="2600">
                <a:solidFill>
                  <a:schemeClr val="dk1"/>
                </a:solidFill>
              </a:rPr>
              <a:t> = </a:t>
            </a:r>
            <a:r>
              <a:rPr b="1" lang="en" sz="2600">
                <a:solidFill>
                  <a:schemeClr val="dk1"/>
                </a:solidFill>
              </a:rPr>
              <a:t>3x10</a:t>
            </a:r>
            <a:r>
              <a:rPr b="1" baseline="30000" lang="en" sz="2600">
                <a:solidFill>
                  <a:schemeClr val="dk1"/>
                </a:solidFill>
              </a:rPr>
              <a:t>-5</a:t>
            </a:r>
            <a:r>
              <a:rPr b="1" lang="en" sz="2600">
                <a:solidFill>
                  <a:schemeClr val="dk1"/>
                </a:solidFill>
              </a:rPr>
              <a:t> M</a:t>
            </a:r>
            <a:r>
              <a:rPr b="1" baseline="-25000" lang="en" sz="2600">
                <a:solidFill>
                  <a:schemeClr val="dk1"/>
                </a:solidFill>
              </a:rPr>
              <a:t>☉</a:t>
            </a:r>
            <a:endParaRPr b="1" baseline="-25000" sz="2600">
              <a:solidFill>
                <a:schemeClr val="dk1"/>
              </a:solidFill>
            </a:endParaRPr>
          </a:p>
        </p:txBody>
      </p:sp>
      <p:sp>
        <p:nvSpPr>
          <p:cNvPr id="389" name="Google Shape;389;p65"/>
          <p:cNvSpPr txBox="1"/>
          <p:nvPr/>
        </p:nvSpPr>
        <p:spPr>
          <a:xfrm rot="-5400000">
            <a:off x="7014695" y="28149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Sokolovsky et al. (2020, MNRAS, 497, 2569)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6"/>
          <p:cNvSpPr txBox="1"/>
          <p:nvPr>
            <p:ph idx="4294967295" type="body"/>
          </p:nvPr>
        </p:nvSpPr>
        <p:spPr>
          <a:xfrm>
            <a:off x="284125" y="1268025"/>
            <a:ext cx="86115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937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" sz="2600"/>
              <a:t>NuSTAR spectra </a:t>
            </a:r>
            <a:r>
              <a:rPr lang="en" sz="2600"/>
              <a:t>of all detected novae</a:t>
            </a:r>
            <a:r>
              <a:rPr b="1" lang="en" sz="2600"/>
              <a:t> look alike</a:t>
            </a:r>
            <a:endParaRPr b="1" sz="2600"/>
          </a:p>
          <a:p>
            <a:pPr indent="-3937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/>
              <a:t>Consistent with </a:t>
            </a:r>
            <a:r>
              <a:rPr b="1" lang="en" sz="2600"/>
              <a:t>s</a:t>
            </a:r>
            <a:r>
              <a:rPr b="1" lang="en" sz="2600"/>
              <a:t>ingle-temperature</a:t>
            </a:r>
            <a:r>
              <a:rPr b="1" lang="en" sz="2600"/>
              <a:t> CNO-enriched</a:t>
            </a:r>
            <a:r>
              <a:rPr lang="en" sz="2600"/>
              <a:t> plasma</a:t>
            </a:r>
            <a:endParaRPr sz="2600"/>
          </a:p>
          <a:p>
            <a:pPr indent="-3937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/>
              <a:t>Heavily</a:t>
            </a:r>
            <a:r>
              <a:rPr b="1" lang="en" sz="2600"/>
              <a:t> absorbed</a:t>
            </a:r>
            <a:r>
              <a:rPr lang="en" sz="2600"/>
              <a:t> - shocks are deep within ejecta</a:t>
            </a:r>
            <a:endParaRPr b="1" sz="2600"/>
          </a:p>
          <a:p>
            <a:pPr indent="-3937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/>
              <a:t>But </a:t>
            </a:r>
            <a:r>
              <a:rPr b="1" lang="en" sz="2600"/>
              <a:t>no fast variability</a:t>
            </a:r>
            <a:r>
              <a:rPr lang="en" sz="2600"/>
              <a:t>, so not too close to the WD</a:t>
            </a:r>
            <a:endParaRPr sz="2600"/>
          </a:p>
          <a:p>
            <a:pPr indent="-3937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i="1" lang="en" sz="2550">
                <a:solidFill>
                  <a:schemeClr val="dk1"/>
                </a:solidFill>
              </a:rPr>
              <a:t>L</a:t>
            </a:r>
            <a:r>
              <a:rPr b="1" baseline="-25000" i="1" lang="en" sz="2550">
                <a:solidFill>
                  <a:schemeClr val="dk1"/>
                </a:solidFill>
              </a:rPr>
              <a:t>X</a:t>
            </a:r>
            <a:r>
              <a:rPr b="1" i="1" lang="en" sz="2550">
                <a:solidFill>
                  <a:schemeClr val="dk1"/>
                </a:solidFill>
              </a:rPr>
              <a:t> / L</a:t>
            </a:r>
            <a:r>
              <a:rPr b="1" baseline="-25000" i="1" lang="en" sz="2550">
                <a:solidFill>
                  <a:schemeClr val="dk1"/>
                </a:solidFill>
              </a:rPr>
              <a:t>γ </a:t>
            </a:r>
            <a:r>
              <a:rPr b="1" lang="en" sz="2550">
                <a:solidFill>
                  <a:schemeClr val="dk1"/>
                </a:solidFill>
              </a:rPr>
              <a:t> &lt;&lt; 1</a:t>
            </a:r>
            <a:r>
              <a:rPr lang="en" sz="2550">
                <a:solidFill>
                  <a:schemeClr val="dk1"/>
                </a:solidFill>
              </a:rPr>
              <a:t>, defying explanation</a:t>
            </a:r>
            <a:endParaRPr sz="2550">
              <a:solidFill>
                <a:schemeClr val="dk1"/>
              </a:solidFill>
            </a:endParaRPr>
          </a:p>
        </p:txBody>
      </p:sp>
      <p:sp>
        <p:nvSpPr>
          <p:cNvPr id="395" name="Google Shape;395;p66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0"/>
          <p:cNvSpPr txBox="1"/>
          <p:nvPr>
            <p:ph idx="4294967295" type="body"/>
          </p:nvPr>
        </p:nvSpPr>
        <p:spPr>
          <a:xfrm>
            <a:off x="284117" y="1268016"/>
            <a:ext cx="86115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Focusing</a:t>
            </a:r>
            <a:r>
              <a:rPr lang="en" sz="2900"/>
              <a:t> X-rays in </a:t>
            </a:r>
            <a:r>
              <a:rPr b="1" lang="en" sz="2900"/>
              <a:t>3-78 keV</a:t>
            </a:r>
            <a:r>
              <a:rPr lang="en" sz="2900"/>
              <a:t> range</a:t>
            </a:r>
            <a:endParaRPr sz="2900"/>
          </a:p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b="1" lang="en" sz="2900"/>
              <a:t>Sensitive</a:t>
            </a:r>
            <a:r>
              <a:rPr lang="en" sz="2900"/>
              <a:t> (compared to coded mask)</a:t>
            </a:r>
            <a:endParaRPr sz="2900"/>
          </a:p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" sz="2900"/>
              <a:t>Can </a:t>
            </a:r>
            <a:r>
              <a:rPr b="1" lang="en" sz="2900"/>
              <a:t>penetrate through</a:t>
            </a:r>
            <a:r>
              <a:rPr lang="en" sz="2900"/>
              <a:t> a lot of </a:t>
            </a:r>
            <a:r>
              <a:rPr b="1" lang="en" sz="2900"/>
              <a:t>absorption</a:t>
            </a:r>
            <a:endParaRPr b="1" sz="2900"/>
          </a:p>
          <a:p>
            <a: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b="1" lang="en" sz="2900"/>
              <a:t>No optical loading</a:t>
            </a:r>
            <a:r>
              <a:rPr lang="en" sz="2900"/>
              <a:t> (good for nova at peak)</a:t>
            </a:r>
            <a:endParaRPr sz="29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185" name="Google Shape;185;p40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NuSTAR - best for nova shocks</a:t>
            </a:r>
            <a:endParaRPr/>
          </a:p>
        </p:txBody>
      </p:sp>
      <p:pic>
        <p:nvPicPr>
          <p:cNvPr id="186" name="Google Shape;18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80001">
            <a:off x="987774" y="2538949"/>
            <a:ext cx="5308502" cy="299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0"/>
          <p:cNvSpPr txBox="1"/>
          <p:nvPr/>
        </p:nvSpPr>
        <p:spPr>
          <a:xfrm>
            <a:off x="3652600" y="4249025"/>
            <a:ext cx="533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rtist's concept of NuSTAR in orbit.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NASA/JPL-Caltech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Wikipedia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7"/>
          <p:cNvSpPr txBox="1"/>
          <p:nvPr>
            <p:ph type="ctrTitle"/>
          </p:nvPr>
        </p:nvSpPr>
        <p:spPr>
          <a:xfrm>
            <a:off x="2031450" y="1333500"/>
            <a:ext cx="50811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Calibri"/>
              <a:buNone/>
            </a:pPr>
            <a:r>
              <a:rPr lang="en" sz="7500">
                <a:latin typeface="Calibri"/>
                <a:ea typeface="Calibri"/>
                <a:cs typeface="Calibri"/>
                <a:sym typeface="Calibri"/>
              </a:rPr>
              <a:t>Thanks!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8"/>
          <p:cNvSpPr txBox="1"/>
          <p:nvPr/>
        </p:nvSpPr>
        <p:spPr>
          <a:xfrm>
            <a:off x="457498" y="-199516"/>
            <a:ext cx="82287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 strike="noStrike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X-ray spectrum of </a:t>
            </a:r>
            <a:r>
              <a:rPr b="1" lang="en" sz="2800" strike="noStrike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V1674 Her</a:t>
            </a:r>
            <a:r>
              <a:rPr b="1" lang="en" sz="2800" strike="noStrike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 (NuSTAR+Swift)</a:t>
            </a:r>
            <a:endParaRPr sz="2800" strike="noStrike">
              <a:solidFill>
                <a:srgbClr val="E84A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6" name="Google Shape;40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9571" y="713816"/>
            <a:ext cx="5805877" cy="440404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8"/>
          <p:cNvSpPr txBox="1"/>
          <p:nvPr/>
        </p:nvSpPr>
        <p:spPr>
          <a:xfrm>
            <a:off x="404270" y="787940"/>
            <a:ext cx="2830800" cy="43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412750" lvl="0" marL="457200" marR="0" rtl="0" algn="l">
              <a:spcBef>
                <a:spcPts val="900"/>
              </a:spcBef>
              <a:spcAft>
                <a:spcPts val="0"/>
              </a:spcAft>
              <a:buClr>
                <a:srgbClr val="13294B"/>
              </a:buClr>
              <a:buSzPts val="2900"/>
              <a:buFont typeface="Calibri"/>
              <a:buChar char="●"/>
            </a:pPr>
            <a:r>
              <a:rPr b="1"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 + 12 days</a:t>
            </a:r>
            <a:endParaRPr b="1" sz="29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27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900"/>
              <a:buFont typeface="Calibri"/>
              <a:buChar char="●"/>
            </a:pPr>
            <a:r>
              <a:rPr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Thermal            </a:t>
            </a:r>
            <a:r>
              <a:rPr b="1"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kT = 4 keV</a:t>
            </a:r>
            <a:endParaRPr b="1" sz="29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27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900"/>
              <a:buFont typeface="Calibri"/>
              <a:buChar char="●"/>
            </a:pPr>
            <a:r>
              <a:rPr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No intrinsic absorption</a:t>
            </a:r>
            <a:endParaRPr sz="29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27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900"/>
              <a:buFont typeface="Calibri"/>
              <a:buChar char="●"/>
            </a:pPr>
            <a:r>
              <a:rPr lang="en" sz="29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Non-solar abundances </a:t>
            </a:r>
            <a:endParaRPr b="0" sz="2900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9"/>
          <p:cNvSpPr txBox="1"/>
          <p:nvPr>
            <p:ph type="title"/>
          </p:nvPr>
        </p:nvSpPr>
        <p:spPr>
          <a:xfrm>
            <a:off x="54150" y="130625"/>
            <a:ext cx="90357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84A27"/>
                </a:solidFill>
                <a:latin typeface="Calibri"/>
                <a:ea typeface="Calibri"/>
                <a:cs typeface="Calibri"/>
                <a:sym typeface="Calibri"/>
              </a:rPr>
              <a:t>V1674 Her</a:t>
            </a:r>
            <a:r>
              <a:rPr lang="en">
                <a:solidFill>
                  <a:srgbClr val="E84A27"/>
                </a:solidFill>
                <a:latin typeface="Georgia"/>
                <a:ea typeface="Georgia"/>
                <a:cs typeface="Georgia"/>
                <a:sym typeface="Georgia"/>
              </a:rPr>
              <a:t> - VLBA synchrotron emission images</a:t>
            </a:r>
            <a:endParaRPr>
              <a:solidFill>
                <a:srgbClr val="E84A2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3" name="Google Shape;41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92" y="789125"/>
            <a:ext cx="7982817" cy="447852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9"/>
          <p:cNvSpPr txBox="1"/>
          <p:nvPr/>
        </p:nvSpPr>
        <p:spPr>
          <a:xfrm>
            <a:off x="1319525" y="4604700"/>
            <a:ext cx="859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t0 + 20 days                                 t0 + 24 days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415" name="Google Shape;415;p69"/>
          <p:cNvSpPr txBox="1"/>
          <p:nvPr/>
        </p:nvSpPr>
        <p:spPr>
          <a:xfrm>
            <a:off x="3728700" y="718500"/>
            <a:ext cx="168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5 GHz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416" name="Google Shape;416;p69"/>
          <p:cNvSpPr txBox="1"/>
          <p:nvPr/>
        </p:nvSpPr>
        <p:spPr>
          <a:xfrm rot="-5400000">
            <a:off x="71974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 Williams et al. (2023, AAS 242, 109.6)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4244"/>
            <a:ext cx="8839200" cy="310429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0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Periodic signal in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V606 Vul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70"/>
          <p:cNvSpPr txBox="1"/>
          <p:nvPr/>
        </p:nvSpPr>
        <p:spPr>
          <a:xfrm rot="-5400000">
            <a:off x="7014695" y="17481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Sokolovsky et al. (2023, arXiv:2311.04903)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746" y="963244"/>
            <a:ext cx="3452509" cy="357065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1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/>
              <a:t>Periodic signal in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V606 Vul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71"/>
          <p:cNvSpPr txBox="1"/>
          <p:nvPr/>
        </p:nvSpPr>
        <p:spPr>
          <a:xfrm rot="-5400000">
            <a:off x="7014695" y="1748100"/>
            <a:ext cx="395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Sokolovsky et al. (2023, arXiv:2311.04903)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2"/>
          <p:cNvSpPr txBox="1"/>
          <p:nvPr>
            <p:ph type="title"/>
          </p:nvPr>
        </p:nvSpPr>
        <p:spPr>
          <a:xfrm>
            <a:off x="311700" y="445025"/>
            <a:ext cx="4739400" cy="10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Novae</a:t>
            </a:r>
            <a:r>
              <a:rPr lang="en"/>
              <a:t> - first recognized type of transients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72"/>
          <p:cNvSpPr txBox="1"/>
          <p:nvPr>
            <p:ph idx="1" type="body"/>
          </p:nvPr>
        </p:nvSpPr>
        <p:spPr>
          <a:xfrm>
            <a:off x="223625" y="1504175"/>
            <a:ext cx="4434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First spectra of novae from </a:t>
            </a:r>
            <a:r>
              <a:rPr lang="en" sz="2200"/>
              <a:t>late</a:t>
            </a:r>
            <a:r>
              <a:rPr lang="en" sz="2200"/>
              <a:t> 19th century revealed P Cyg profiles hinting that we are </a:t>
            </a:r>
            <a:r>
              <a:rPr lang="en" sz="2200"/>
              <a:t>witnessing</a:t>
            </a:r>
            <a:r>
              <a:rPr lang="en" sz="2200"/>
              <a:t> some kind of explosion</a:t>
            </a:r>
            <a:endParaRPr b="1" sz="2200"/>
          </a:p>
        </p:txBody>
      </p:sp>
      <p:pic>
        <p:nvPicPr>
          <p:cNvPr id="437" name="Google Shape;43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425" y="165375"/>
            <a:ext cx="4075625" cy="49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2"/>
          <p:cNvSpPr txBox="1"/>
          <p:nvPr/>
        </p:nvSpPr>
        <p:spPr>
          <a:xfrm rot="-5400000">
            <a:off x="6846019" y="2572022"/>
            <a:ext cx="425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Pickering (1895, The Observatory, Vol. 18, p. 436)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9" name="Google Shape;43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07625"/>
            <a:ext cx="4864227" cy="8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2"/>
          <p:cNvSpPr txBox="1"/>
          <p:nvPr/>
        </p:nvSpPr>
        <p:spPr>
          <a:xfrm>
            <a:off x="151213" y="4424125"/>
            <a:ext cx="45618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Nova V339 Del spectrum (</a:t>
            </a:r>
            <a:r>
              <a:rPr lang="en" u="sng">
                <a:solidFill>
                  <a:schemeClr val="hlink"/>
                </a:solidFill>
                <a:hlinkClick r:id="rId6"/>
              </a:rPr>
              <a:t>Aydi et al. arXiv:2309.07097</a:t>
            </a:r>
            <a:r>
              <a:rPr lang="en">
                <a:solidFill>
                  <a:srgbClr val="13294B"/>
                </a:solidFill>
              </a:rPr>
              <a:t>)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nova eruption?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73"/>
          <p:cNvSpPr txBox="1"/>
          <p:nvPr>
            <p:ph idx="1" type="body"/>
          </p:nvPr>
        </p:nvSpPr>
        <p:spPr>
          <a:xfrm>
            <a:off x="223625" y="1152475"/>
            <a:ext cx="89607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Sudden re-ignition of thermonuclear </a:t>
            </a:r>
            <a:r>
              <a:rPr b="1" lang="en" sz="2700"/>
              <a:t>reactions</a:t>
            </a:r>
            <a:r>
              <a:rPr lang="en" sz="2700"/>
              <a:t> in a H-rich layer on the accreting white dwarf. </a:t>
            </a:r>
            <a:br>
              <a:rPr lang="en" sz="2700"/>
            </a:br>
            <a:br>
              <a:rPr lang="en" sz="2700"/>
            </a:br>
            <a:r>
              <a:rPr lang="en" sz="2700"/>
              <a:t>The binary brightens </a:t>
            </a:r>
            <a:br>
              <a:rPr lang="en" sz="2700"/>
            </a:br>
            <a:r>
              <a:rPr lang="en" sz="2700"/>
              <a:t>by </a:t>
            </a:r>
            <a:r>
              <a:rPr b="1" lang="en" sz="2700">
                <a:latin typeface="Montserrat"/>
                <a:ea typeface="Montserrat"/>
                <a:cs typeface="Montserrat"/>
                <a:sym typeface="Montserrat"/>
              </a:rPr>
              <a:t>8-15</a:t>
            </a:r>
            <a:r>
              <a:rPr b="1" baseline="30000" lang="en" sz="2700"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aseline="30000" lang="en" sz="2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700"/>
              <a:t>reaching</a:t>
            </a:r>
            <a:r>
              <a:rPr lang="en" sz="2700"/>
              <a:t> </a:t>
            </a:r>
            <a:endParaRPr sz="27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1" baseline="-25000" lang="en" sz="2700"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1" lang="en" sz="2700">
                <a:latin typeface="Montserrat"/>
                <a:ea typeface="Montserrat"/>
                <a:cs typeface="Montserrat"/>
                <a:sym typeface="Montserrat"/>
              </a:rPr>
              <a:t>~ -4</a:t>
            </a:r>
            <a:r>
              <a:rPr b="1" baseline="30000" lang="en" sz="2700"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1" lang="en" sz="2700">
                <a:latin typeface="Montserrat"/>
                <a:ea typeface="Montserrat"/>
                <a:cs typeface="Montserrat"/>
                <a:sym typeface="Montserrat"/>
              </a:rPr>
              <a:t> до -10</a:t>
            </a:r>
            <a:r>
              <a:rPr b="1" baseline="30000" lang="en" sz="2700">
                <a:latin typeface="Montserrat"/>
                <a:ea typeface="Montserrat"/>
                <a:cs typeface="Montserrat"/>
                <a:sym typeface="Montserrat"/>
              </a:rPr>
              <a:t>m</a:t>
            </a:r>
            <a:endParaRPr b="1" baseline="30000"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/>
              <a:t>for</a:t>
            </a:r>
            <a:r>
              <a:rPr lang="en" sz="2700"/>
              <a:t> </a:t>
            </a:r>
            <a:r>
              <a:rPr b="1" lang="en" sz="2700"/>
              <a:t>days-months</a:t>
            </a:r>
            <a:endParaRPr b="1" sz="2700"/>
          </a:p>
        </p:txBody>
      </p:sp>
      <p:pic>
        <p:nvPicPr>
          <p:cNvPr id="447" name="Google Shape;44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000" y="2312100"/>
            <a:ext cx="379095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3"/>
          <p:cNvSpPr txBox="1"/>
          <p:nvPr/>
        </p:nvSpPr>
        <p:spPr>
          <a:xfrm>
            <a:off x="4867000" y="4812850"/>
            <a:ext cx="37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NASA/CXC/M.Weiss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28" y="671488"/>
            <a:ext cx="8005944" cy="46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4"/>
          <p:cNvSpPr txBox="1"/>
          <p:nvPr>
            <p:ph type="title"/>
          </p:nvPr>
        </p:nvSpPr>
        <p:spPr>
          <a:xfrm>
            <a:off x="64650" y="130625"/>
            <a:ext cx="90147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Lightcurve of</a:t>
            </a:r>
            <a:r>
              <a:rPr lang="en" sz="2600"/>
              <a:t> a (very fast) nova</a:t>
            </a:r>
            <a:r>
              <a:rPr lang="en" sz="2600"/>
              <a:t> </a:t>
            </a:r>
            <a:r>
              <a:rPr lang="en" sz="2600"/>
              <a:t>V1674 Her</a:t>
            </a:r>
            <a:endParaRPr sz="2600"/>
          </a:p>
        </p:txBody>
      </p:sp>
      <p:pic>
        <p:nvPicPr>
          <p:cNvPr id="455" name="Google Shape;45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6000" y="1246324"/>
            <a:ext cx="3400878" cy="128200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74"/>
          <p:cNvSpPr txBox="1"/>
          <p:nvPr/>
        </p:nvSpPr>
        <p:spPr>
          <a:xfrm>
            <a:off x="2842950" y="2440500"/>
            <a:ext cx="420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36’x25’</a:t>
            </a:r>
            <a:r>
              <a:rPr lang="en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 images before/after eruption </a:t>
            </a:r>
            <a:r>
              <a:rPr lang="en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2021-06-12</a:t>
            </a:r>
            <a:endParaRPr>
              <a:solidFill>
                <a:srgbClr val="1329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74"/>
          <p:cNvSpPr txBox="1"/>
          <p:nvPr/>
        </p:nvSpPr>
        <p:spPr>
          <a:xfrm>
            <a:off x="5760075" y="4774200"/>
            <a:ext cx="34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Sokolovsky et al. (2023, MNRAS, 521, 5453)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74"/>
          <p:cNvSpPr/>
          <p:nvPr/>
        </p:nvSpPr>
        <p:spPr>
          <a:xfrm>
            <a:off x="4466250" y="1132725"/>
            <a:ext cx="92400" cy="143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5"/>
          <p:cNvSpPr txBox="1"/>
          <p:nvPr>
            <p:ph type="title"/>
          </p:nvPr>
        </p:nvSpPr>
        <p:spPr>
          <a:xfrm>
            <a:off x="149550" y="130625"/>
            <a:ext cx="88449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Lightcurve of a slow nova</a:t>
            </a:r>
            <a:r>
              <a:rPr lang="en" sz="2600"/>
              <a:t> V606 Vul</a:t>
            </a:r>
            <a:endParaRPr sz="2600"/>
          </a:p>
        </p:txBody>
      </p:sp>
      <p:pic>
        <p:nvPicPr>
          <p:cNvPr id="464" name="Google Shape;46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94606"/>
            <a:ext cx="9144003" cy="304948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75"/>
          <p:cNvSpPr txBox="1"/>
          <p:nvPr/>
        </p:nvSpPr>
        <p:spPr>
          <a:xfrm>
            <a:off x="330650" y="3687525"/>
            <a:ext cx="8501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aseline="-25000" lang="en" sz="1700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en" sz="1700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 = 2021-07-15.384</a:t>
            </a:r>
            <a:br>
              <a:rPr lang="en" sz="1700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00">
              <a:solidFill>
                <a:srgbClr val="1329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Combined ZTF, </a:t>
            </a:r>
            <a:r>
              <a:rPr lang="en" sz="19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ASAS-SN, </a:t>
            </a:r>
            <a:r>
              <a:rPr lang="en" sz="19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Evryscope, AAVSO &amp; TES</a:t>
            </a:r>
            <a:r>
              <a:rPr lang="en" sz="19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S lightcurve</a:t>
            </a:r>
            <a:endParaRPr sz="19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6" name="Google Shape;466;p75"/>
          <p:cNvSpPr txBox="1"/>
          <p:nvPr/>
        </p:nvSpPr>
        <p:spPr>
          <a:xfrm>
            <a:off x="1592025" y="2779950"/>
            <a:ext cx="2755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6478350" y="2669725"/>
            <a:ext cx="330600" cy="31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6"/>
          <p:cNvSpPr txBox="1"/>
          <p:nvPr>
            <p:ph idx="1" type="body"/>
          </p:nvPr>
        </p:nvSpPr>
        <p:spPr>
          <a:xfrm>
            <a:off x="311700" y="1152475"/>
            <a:ext cx="8661000" cy="11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V392 Per</a:t>
            </a:r>
            <a:r>
              <a:rPr lang="en" sz="2600">
                <a:latin typeface="Arial"/>
                <a:ea typeface="Arial"/>
                <a:cs typeface="Arial"/>
                <a:sym typeface="Arial"/>
              </a:rPr>
              <a:t> -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Swift/XRT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7082" y="367080"/>
            <a:ext cx="6643436" cy="464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126360" y="2377440"/>
            <a:ext cx="2688478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6640" y="367080"/>
            <a:ext cx="6639943" cy="464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</a:t>
            </a:r>
            <a:r>
              <a:rPr lang="en"/>
              <a:t>SSS fades, accretion-powered X-rays take over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1"/>
          <p:cNvSpPr txBox="1"/>
          <p:nvPr>
            <p:ph idx="4294967295" type="body"/>
          </p:nvPr>
        </p:nvSpPr>
        <p:spPr>
          <a:xfrm>
            <a:off x="284117" y="582216"/>
            <a:ext cx="86115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9 observed, 7 detected (4 while being GeV-bright</a:t>
            </a:r>
            <a:r>
              <a:rPr b="1" lang="en" sz="2900">
                <a:solidFill>
                  <a:srgbClr val="E84A27"/>
                </a:solidFill>
              </a:rPr>
              <a:t>*</a:t>
            </a:r>
            <a:r>
              <a:rPr b="1" lang="en" sz="2900"/>
              <a:t>)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193" name="Google Shape;193;p41"/>
          <p:cNvSpPr txBox="1"/>
          <p:nvPr>
            <p:ph idx="4294967295" type="title"/>
          </p:nvPr>
        </p:nvSpPr>
        <p:spPr>
          <a:xfrm>
            <a:off x="284117" y="-1071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i="1" lang="en"/>
              <a:t>C</a:t>
            </a:r>
            <a:r>
              <a:rPr i="1" lang="en"/>
              <a:t>lassical</a:t>
            </a:r>
            <a:r>
              <a:rPr lang="en"/>
              <a:t> novae with NuSTAR</a:t>
            </a:r>
            <a:endParaRPr/>
          </a:p>
        </p:txBody>
      </p:sp>
      <p:graphicFrame>
        <p:nvGraphicFramePr>
          <p:cNvPr id="194" name="Google Shape;194;p41"/>
          <p:cNvGraphicFramePr/>
          <p:nvPr/>
        </p:nvGraphicFramePr>
        <p:xfrm>
          <a:off x="284100" y="108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{350768E5-E60C-473F-94EF-4178A479956A}</a:tableStyleId>
              </a:tblPr>
              <a:tblGrid>
                <a:gridCol w="1762050"/>
                <a:gridCol w="1110850"/>
                <a:gridCol w="1285350"/>
                <a:gridCol w="1044825"/>
                <a:gridCol w="36071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Nova name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T_0 + 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E</a:t>
                      </a:r>
                      <a:r>
                        <a:rPr i="1" lang="en">
                          <a:solidFill>
                            <a:schemeClr val="dk1"/>
                          </a:solidFill>
                        </a:rPr>
                        <a:t>xp.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Detected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Reference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V339 Del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24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4A27"/>
                          </a:solidFill>
                        </a:rPr>
                        <a:t>No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3"/>
                        </a:rPr>
                        <a:t>Vurm &amp; Metzger (2018, ApJ, 852, 62)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V5668 Sgr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13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52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4A27"/>
                          </a:solidFill>
                        </a:rPr>
                        <a:t>No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accent2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Vurm &amp; Metzger (2018, ApJ, 852, 62)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V5855 Sgr</a:t>
                      </a:r>
                      <a:r>
                        <a:rPr b="1" lang="en">
                          <a:solidFill>
                            <a:srgbClr val="E84A27"/>
                          </a:solidFill>
                        </a:rPr>
                        <a:t>*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13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51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5"/>
                        </a:rPr>
                        <a:t>Nelson et al. (2019, ApJ, 872, 86)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V906 Car</a:t>
                      </a:r>
                      <a:r>
                        <a:rPr b="1" lang="en">
                          <a:solidFill>
                            <a:srgbClr val="E84A27"/>
                          </a:solidFill>
                        </a:rPr>
                        <a:t>*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36 d + 57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50 ks + 50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 + 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6"/>
                        </a:rPr>
                        <a:t>Sokolovsky et al. (2020, MNRAS, 497, 2569)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YZ Ret</a:t>
                      </a:r>
                      <a:r>
                        <a:rPr b="1" lang="en">
                          <a:solidFill>
                            <a:srgbClr val="E84A27"/>
                          </a:solidFill>
                        </a:rPr>
                        <a:t>*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65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7"/>
                        </a:rPr>
                        <a:t>Sokolovsky et al. (2022, MNRAS, 514, 2239)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V1405 Cas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40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8"/>
                        </a:rPr>
                        <a:t>ATel #14530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 (publication in 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prep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.)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V1674 Her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12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39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9"/>
                        </a:rPr>
                        <a:t>Sokolovsky et al. (2023, MNRAS, 521, 5453)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V1716 Sco</a:t>
                      </a:r>
                      <a:r>
                        <a:rPr b="1" lang="en">
                          <a:solidFill>
                            <a:srgbClr val="E84A27"/>
                          </a:solidFill>
                        </a:rPr>
                        <a:t>*</a:t>
                      </a:r>
                      <a:endParaRPr b="1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70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10"/>
                        </a:rPr>
                        <a:t>ATel #16018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 Sokolovsky et al. (in prep.)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V1723 Sco</a:t>
                      </a:r>
                      <a:r>
                        <a:rPr b="1" baseline="30000" lang="en">
                          <a:solidFill>
                            <a:srgbClr val="E84A27"/>
                          </a:solidFill>
                        </a:rPr>
                        <a:t>?</a:t>
                      </a:r>
                      <a:endParaRPr b="1" baseline="30000">
                        <a:solidFill>
                          <a:srgbClr val="E84A27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d + 47 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63 ks + 22 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4A27"/>
                          </a:solidFill>
                        </a:rPr>
                        <a:t>No</a:t>
                      </a:r>
                      <a:r>
                        <a:rPr b="1" lang="en">
                          <a:solidFill>
                            <a:schemeClr val="dk1"/>
                          </a:solidFill>
                        </a:rPr>
                        <a:t> + Yes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hlink"/>
                          </a:solidFill>
                          <a:hlinkClick r:id="rId11"/>
                        </a:rPr>
                        <a:t>ATel #16444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 Fauverge et al. (in prep.)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7"/>
          <p:cNvSpPr txBox="1"/>
          <p:nvPr>
            <p:ph type="title"/>
          </p:nvPr>
        </p:nvSpPr>
        <p:spPr>
          <a:xfrm>
            <a:off x="311700" y="445025"/>
            <a:ext cx="877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the Shock phase - GeV </a:t>
            </a:r>
            <a:r>
              <a:rPr lang="en"/>
              <a:t>emission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77"/>
          <p:cNvSpPr txBox="1"/>
          <p:nvPr>
            <p:ph idx="1" type="body"/>
          </p:nvPr>
        </p:nvSpPr>
        <p:spPr>
          <a:xfrm>
            <a:off x="311700" y="847675"/>
            <a:ext cx="8661000" cy="11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YZ Ret</a:t>
            </a:r>
            <a:r>
              <a:rPr lang="en" sz="2600">
                <a:latin typeface="Arial"/>
                <a:ea typeface="Arial"/>
                <a:cs typeface="Arial"/>
                <a:sym typeface="Arial"/>
              </a:rPr>
              <a:t> - Fermi/LAT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1436875"/>
            <a:ext cx="4015417" cy="281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36875"/>
            <a:ext cx="4221070" cy="2764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7"/>
          <p:cNvSpPr txBox="1"/>
          <p:nvPr/>
        </p:nvSpPr>
        <p:spPr>
          <a:xfrm>
            <a:off x="612325" y="4201275"/>
            <a:ext cx="82785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Modelling L_gamma/L_x -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Metzger et al. (2015, MNRAS, 450, 2739)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Neutrino search with IceCube -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Abbasi et al. (2023, ApJ, 953, 160)</a:t>
            </a:r>
            <a:endParaRPr sz="1800"/>
          </a:p>
        </p:txBody>
      </p:sp>
      <p:sp>
        <p:nvSpPr>
          <p:cNvPr id="486" name="Google Shape;486;p77"/>
          <p:cNvSpPr/>
          <p:nvPr/>
        </p:nvSpPr>
        <p:spPr>
          <a:xfrm>
            <a:off x="1254050" y="3094450"/>
            <a:ext cx="3168300" cy="50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793" y="1977198"/>
            <a:ext cx="6651942" cy="315176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8"/>
          <p:cNvSpPr txBox="1"/>
          <p:nvPr>
            <p:ph type="title"/>
          </p:nvPr>
        </p:nvSpPr>
        <p:spPr>
          <a:xfrm>
            <a:off x="263400" y="-101875"/>
            <a:ext cx="86172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8453B"/>
              </a:buClr>
              <a:buSzPts val="3600"/>
              <a:buFont typeface="Montserrat"/>
              <a:buNone/>
            </a:pPr>
            <a:r>
              <a:rPr lang="en" sz="3600"/>
              <a:t>Slow torus and fast WD wind</a:t>
            </a:r>
            <a:r>
              <a:rPr lang="en" sz="3600">
                <a:solidFill>
                  <a:srgbClr val="13294B"/>
                </a:solidFill>
              </a:rPr>
              <a:t>?</a:t>
            </a:r>
            <a:endParaRPr b="0" sz="3600" strike="noStrike">
              <a:solidFill>
                <a:srgbClr val="13294B"/>
              </a:solidFill>
            </a:endParaRPr>
          </a:p>
        </p:txBody>
      </p:sp>
      <p:sp>
        <p:nvSpPr>
          <p:cNvPr id="493" name="Google Shape;493;p78"/>
          <p:cNvSpPr txBox="1"/>
          <p:nvPr>
            <p:ph idx="1" type="subTitle"/>
          </p:nvPr>
        </p:nvSpPr>
        <p:spPr>
          <a:xfrm>
            <a:off x="404270" y="282783"/>
            <a:ext cx="83349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</a:pPr>
            <a:r>
              <a:t/>
            </a:r>
            <a:endParaRPr sz="2100" u="none" cap="none" strike="noStrike">
              <a:solidFill>
                <a:srgbClr val="13294B"/>
              </a:solidFill>
            </a:endParaRPr>
          </a:p>
          <a:p>
            <a:pPr indent="-361950" lvl="0" marL="457200" marR="0" rtl="0" algn="l">
              <a:spcBef>
                <a:spcPts val="9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Optical spectra show 2 (or more) sets of lines with different velocities </a:t>
            </a:r>
            <a:r>
              <a:rPr lang="en" sz="2100">
                <a:solidFill>
                  <a:srgbClr val="13294B"/>
                </a:solidFill>
              </a:rPr>
              <a:t>(</a:t>
            </a:r>
            <a:r>
              <a:rPr lang="en" sz="2100" u="sng">
                <a:solidFill>
                  <a:schemeClr val="hlink"/>
                </a:solidFill>
                <a:hlinkClick r:id="rId4"/>
              </a:rPr>
              <a:t>Aydi et al. 2020, ApJ, 905, 62</a:t>
            </a:r>
            <a:r>
              <a:rPr lang="en" sz="2100">
                <a:solidFill>
                  <a:srgbClr val="13294B"/>
                </a:solidFill>
              </a:rPr>
              <a:t>)</a:t>
            </a:r>
            <a:endParaRPr sz="2100">
              <a:solidFill>
                <a:srgbClr val="13294B"/>
              </a:solidFill>
            </a:endParaRPr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100"/>
              <a:buChar char="●"/>
            </a:pPr>
            <a:r>
              <a:rPr lang="en" sz="2100"/>
              <a:t>Line profile modelling</a:t>
            </a:r>
            <a:r>
              <a:rPr lang="en" sz="2100">
                <a:solidFill>
                  <a:srgbClr val="13294B"/>
                </a:solidFill>
              </a:rPr>
              <a:t> </a:t>
            </a:r>
            <a:r>
              <a:rPr lang="en" sz="2100"/>
              <a:t>and high-resolution</a:t>
            </a:r>
            <a:r>
              <a:rPr lang="en" sz="2100">
                <a:solidFill>
                  <a:srgbClr val="13294B"/>
                </a:solidFill>
              </a:rPr>
              <a:t> </a:t>
            </a:r>
            <a:r>
              <a:rPr lang="en" sz="2100"/>
              <a:t>IR</a:t>
            </a:r>
            <a:r>
              <a:rPr lang="en" sz="2100">
                <a:solidFill>
                  <a:srgbClr val="13294B"/>
                </a:solidFill>
              </a:rPr>
              <a:t>/</a:t>
            </a:r>
            <a:r>
              <a:rPr lang="en" sz="2100"/>
              <a:t>radio</a:t>
            </a:r>
            <a:r>
              <a:rPr lang="en" sz="2100">
                <a:solidFill>
                  <a:srgbClr val="13294B"/>
                </a:solidFill>
              </a:rPr>
              <a:t> </a:t>
            </a:r>
            <a:r>
              <a:rPr lang="en" sz="2100"/>
              <a:t>imaging</a:t>
            </a:r>
            <a:endParaRPr sz="2100"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9"/>
          <p:cNvSpPr txBox="1"/>
          <p:nvPr>
            <p:ph type="title"/>
          </p:nvPr>
        </p:nvSpPr>
        <p:spPr>
          <a:xfrm>
            <a:off x="457498" y="-167188"/>
            <a:ext cx="82287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8453B"/>
              </a:buClr>
              <a:buSzPts val="3600"/>
              <a:buFont typeface="Montserrat"/>
              <a:buNone/>
            </a:pPr>
            <a:r>
              <a:rPr lang="en" sz="3600">
                <a:solidFill>
                  <a:srgbClr val="13294B"/>
                </a:solidFill>
              </a:rPr>
              <a:t>Fermi/LAT GeV </a:t>
            </a:r>
            <a:r>
              <a:rPr lang="en" sz="3600"/>
              <a:t>view of</a:t>
            </a:r>
            <a:r>
              <a:rPr lang="en" sz="3600">
                <a:solidFill>
                  <a:srgbClr val="13294B"/>
                </a:solidFill>
              </a:rPr>
              <a:t> </a:t>
            </a:r>
            <a:r>
              <a:rPr lang="en" sz="3600" strike="noStrike">
                <a:solidFill>
                  <a:srgbClr val="13294B"/>
                </a:solidFill>
              </a:rPr>
              <a:t>V1674 Her</a:t>
            </a:r>
            <a:endParaRPr b="0" sz="3600" strike="noStrike">
              <a:solidFill>
                <a:srgbClr val="13294B"/>
              </a:solidFill>
            </a:endParaRPr>
          </a:p>
        </p:txBody>
      </p:sp>
      <p:sp>
        <p:nvSpPr>
          <p:cNvPr id="499" name="Google Shape;499;p79"/>
          <p:cNvSpPr txBox="1"/>
          <p:nvPr>
            <p:ph idx="1" type="subTitle"/>
          </p:nvPr>
        </p:nvSpPr>
        <p:spPr>
          <a:xfrm>
            <a:off x="253404" y="299110"/>
            <a:ext cx="8636700" cy="102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2900"/>
              <a:buFont typeface="Calibri"/>
              <a:buNone/>
            </a:pPr>
            <a:r>
              <a:rPr lang="en" sz="2600"/>
              <a:t>just</a:t>
            </a:r>
            <a:r>
              <a:rPr lang="en" sz="2600">
                <a:solidFill>
                  <a:srgbClr val="13294B"/>
                </a:solidFill>
              </a:rPr>
              <a:t> 6 </a:t>
            </a:r>
            <a:r>
              <a:rPr lang="en" sz="2600"/>
              <a:t>h</a:t>
            </a:r>
            <a:r>
              <a:rPr lang="en" sz="2600">
                <a:solidFill>
                  <a:srgbClr val="13294B"/>
                </a:solidFill>
              </a:rPr>
              <a:t> </a:t>
            </a:r>
            <a:r>
              <a:rPr lang="en" sz="2600"/>
              <a:t>after nova eruption start</a:t>
            </a:r>
            <a:r>
              <a:rPr lang="en" sz="2600">
                <a:solidFill>
                  <a:srgbClr val="13294B"/>
                </a:solidFill>
              </a:rPr>
              <a:t>, </a:t>
            </a:r>
            <a:r>
              <a:rPr lang="en" sz="2600"/>
              <a:t>but</a:t>
            </a:r>
            <a:r>
              <a:rPr lang="en" sz="2600">
                <a:solidFill>
                  <a:srgbClr val="13294B"/>
                </a:solidFill>
              </a:rPr>
              <a:t> Porb = 3.67 ч</a:t>
            </a:r>
            <a:endParaRPr i="0" sz="2600" u="none" cap="none" strike="noStrike">
              <a:solidFill>
                <a:srgbClr val="13294B"/>
              </a:solidFill>
            </a:endParaRPr>
          </a:p>
        </p:txBody>
      </p:sp>
      <p:pic>
        <p:nvPicPr>
          <p:cNvPr id="500" name="Google Shape;50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" y="1108602"/>
            <a:ext cx="9142786" cy="391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0"/>
          <p:cNvSpPr txBox="1"/>
          <p:nvPr>
            <p:ph type="title"/>
          </p:nvPr>
        </p:nvSpPr>
        <p:spPr>
          <a:xfrm>
            <a:off x="843725" y="130625"/>
            <a:ext cx="79887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Shocks produce optical mini-flares</a:t>
            </a:r>
            <a:endParaRPr/>
          </a:p>
        </p:txBody>
      </p:sp>
      <p:pic>
        <p:nvPicPr>
          <p:cNvPr id="506" name="Google Shape;50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25" y="668575"/>
            <a:ext cx="3070563" cy="439924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0"/>
          <p:cNvSpPr/>
          <p:nvPr/>
        </p:nvSpPr>
        <p:spPr>
          <a:xfrm>
            <a:off x="441275" y="4794650"/>
            <a:ext cx="478800" cy="17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8" name="Google Shape;50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1013" y="973663"/>
            <a:ext cx="4110703" cy="408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0"/>
          <p:cNvSpPr/>
          <p:nvPr/>
        </p:nvSpPr>
        <p:spPr>
          <a:xfrm>
            <a:off x="1857825" y="4932600"/>
            <a:ext cx="520200" cy="210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80"/>
          <p:cNvSpPr txBox="1"/>
          <p:nvPr/>
        </p:nvSpPr>
        <p:spPr>
          <a:xfrm rot="-5400000">
            <a:off x="-1840781" y="2572022"/>
            <a:ext cx="425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Strope, Schaefer, Bradley &amp; Henden (2010, AJ, 140, 34)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80"/>
          <p:cNvSpPr/>
          <p:nvPr/>
        </p:nvSpPr>
        <p:spPr>
          <a:xfrm>
            <a:off x="7375475" y="908450"/>
            <a:ext cx="520200" cy="300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80"/>
          <p:cNvSpPr txBox="1"/>
          <p:nvPr/>
        </p:nvSpPr>
        <p:spPr>
          <a:xfrm>
            <a:off x="3561500" y="653950"/>
            <a:ext cx="55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dust dips</a:t>
            </a:r>
            <a:r>
              <a:rPr lang="en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 + </a:t>
            </a:r>
            <a:r>
              <a:rPr b="1" lang="en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shock-powered flares</a:t>
            </a:r>
            <a:r>
              <a:rPr lang="en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 + </a:t>
            </a:r>
            <a:r>
              <a:rPr b="1" lang="en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unexplained features</a:t>
            </a:r>
            <a:endParaRPr b="1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513" name="Google Shape;513;p80"/>
          <p:cNvCxnSpPr/>
          <p:nvPr/>
        </p:nvCxnSpPr>
        <p:spPr>
          <a:xfrm flipH="1">
            <a:off x="3553275" y="1014100"/>
            <a:ext cx="495000" cy="3075000"/>
          </a:xfrm>
          <a:prstGeom prst="straightConnector1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4" name="Google Shape;514;p80"/>
          <p:cNvCxnSpPr/>
          <p:nvPr/>
        </p:nvCxnSpPr>
        <p:spPr>
          <a:xfrm rot="10800000">
            <a:off x="1898275" y="4096950"/>
            <a:ext cx="1638900" cy="0"/>
          </a:xfrm>
          <a:prstGeom prst="straightConnector1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5" name="Google Shape;515;p80"/>
          <p:cNvCxnSpPr/>
          <p:nvPr/>
        </p:nvCxnSpPr>
        <p:spPr>
          <a:xfrm>
            <a:off x="6175275" y="973525"/>
            <a:ext cx="316500" cy="210900"/>
          </a:xfrm>
          <a:prstGeom prst="straightConnector1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6" name="Google Shape;516;p80"/>
          <p:cNvSpPr txBox="1"/>
          <p:nvPr/>
        </p:nvSpPr>
        <p:spPr>
          <a:xfrm>
            <a:off x="5086700" y="3220775"/>
            <a:ext cx="11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V906 Car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7" name="Google Shape;517;p80"/>
          <p:cNvSpPr txBox="1"/>
          <p:nvPr/>
        </p:nvSpPr>
        <p:spPr>
          <a:xfrm rot="-5400000">
            <a:off x="6666569" y="2387097"/>
            <a:ext cx="426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Aydi et al. (2020, Nature Astronomy, 4, 776)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1321" y="1851154"/>
            <a:ext cx="4423307" cy="331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2357" y="4898"/>
            <a:ext cx="5225289" cy="611282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81"/>
          <p:cNvSpPr txBox="1"/>
          <p:nvPr>
            <p:ph type="title"/>
          </p:nvPr>
        </p:nvSpPr>
        <p:spPr>
          <a:xfrm>
            <a:off x="0" y="228550"/>
            <a:ext cx="37224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3600"/>
              <a:buFont typeface="Montserrat"/>
              <a:buNone/>
            </a:pPr>
            <a:r>
              <a:rPr lang="en" sz="3600">
                <a:solidFill>
                  <a:srgbClr val="3465A4"/>
                </a:solidFill>
              </a:rPr>
              <a:t>V1674 Her - </a:t>
            </a:r>
            <a:r>
              <a:rPr b="1" lang="en" sz="3600" strike="noStrike">
                <a:solidFill>
                  <a:srgbClr val="3465A4"/>
                </a:solidFill>
                <a:latin typeface="Montserrat"/>
                <a:ea typeface="Montserrat"/>
                <a:cs typeface="Montserrat"/>
                <a:sym typeface="Montserrat"/>
              </a:rPr>
              <a:t>VLA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81"/>
          <p:cNvSpPr txBox="1"/>
          <p:nvPr/>
        </p:nvSpPr>
        <p:spPr>
          <a:xfrm rot="-5400000">
            <a:off x="72736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Sokolovsky et al. (2023, MNRAS, 521, 5453)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1321" y="1851154"/>
            <a:ext cx="4423307" cy="331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2357" y="4898"/>
            <a:ext cx="5225289" cy="611282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82"/>
          <p:cNvSpPr txBox="1"/>
          <p:nvPr/>
        </p:nvSpPr>
        <p:spPr>
          <a:xfrm>
            <a:off x="208340" y="37879"/>
            <a:ext cx="32454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b="0" lang="en" sz="2900" strike="noStrike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 T</a:t>
            </a:r>
            <a:r>
              <a:rPr b="0" baseline="-25000" lang="en" sz="2900" strike="noStrike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lang="en" sz="2900" strike="noStrike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points to synchrotron origin</a:t>
            </a:r>
            <a:endParaRPr b="0" sz="2900" strike="noStrike">
              <a:solidFill>
                <a:srgbClr val="3465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3" name="Google Shape;533;p82"/>
          <p:cNvCxnSpPr/>
          <p:nvPr/>
        </p:nvCxnSpPr>
        <p:spPr>
          <a:xfrm>
            <a:off x="2985984" y="1492940"/>
            <a:ext cx="4064100" cy="1907400"/>
          </a:xfrm>
          <a:prstGeom prst="straightConnector1">
            <a:avLst/>
          </a:prstGeom>
          <a:noFill/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34" name="Google Shape;534;p82"/>
          <p:cNvSpPr txBox="1"/>
          <p:nvPr/>
        </p:nvSpPr>
        <p:spPr>
          <a:xfrm>
            <a:off x="5225472" y="3147190"/>
            <a:ext cx="32454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191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thermal</a:t>
            </a:r>
            <a:r>
              <a:rPr b="0" lang="en" sz="2900" strike="noStrike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sz="29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5" name="Google Shape;535;p82"/>
          <p:cNvCxnSpPr/>
          <p:nvPr/>
        </p:nvCxnSpPr>
        <p:spPr>
          <a:xfrm flipH="1" rot="10800000">
            <a:off x="6303744" y="3815273"/>
            <a:ext cx="331800" cy="165900"/>
          </a:xfrm>
          <a:prstGeom prst="straightConnector1">
            <a:avLst/>
          </a:prstGeom>
          <a:noFill/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36" name="Google Shape;536;p82"/>
          <p:cNvSpPr txBox="1"/>
          <p:nvPr/>
        </p:nvSpPr>
        <p:spPr>
          <a:xfrm rot="-5400000">
            <a:off x="72736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Sokolovsky et al. (2023, MNRAS, 521, 5453)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8581" y="327"/>
            <a:ext cx="6246053" cy="514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3"/>
          <p:cNvSpPr txBox="1"/>
          <p:nvPr/>
        </p:nvSpPr>
        <p:spPr>
          <a:xfrm rot="-5400000">
            <a:off x="72736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Sokolovsky et al. (2023, MNRAS, 521, 5453)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0703" y="152400"/>
            <a:ext cx="515819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4"/>
          <p:cNvSpPr txBox="1"/>
          <p:nvPr>
            <p:ph type="title"/>
          </p:nvPr>
        </p:nvSpPr>
        <p:spPr>
          <a:xfrm>
            <a:off x="0" y="152350"/>
            <a:ext cx="3795300" cy="16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465A4"/>
              </a:buClr>
              <a:buSzPts val="3600"/>
              <a:buFont typeface="Montserrat"/>
              <a:buNone/>
            </a:pPr>
            <a:r>
              <a:rPr lang="en" sz="3600">
                <a:solidFill>
                  <a:srgbClr val="3465A4"/>
                </a:solidFill>
              </a:rPr>
              <a:t>V1674 Her </a:t>
            </a:r>
            <a:br>
              <a:rPr lang="en" sz="3600">
                <a:solidFill>
                  <a:srgbClr val="3465A4"/>
                </a:solidFill>
              </a:rPr>
            </a:br>
            <a:r>
              <a:rPr b="1" lang="en" sz="3600" strike="noStrike">
                <a:solidFill>
                  <a:srgbClr val="3465A4"/>
                </a:solidFill>
                <a:latin typeface="Montserrat"/>
                <a:ea typeface="Montserrat"/>
                <a:cs typeface="Montserrat"/>
                <a:sym typeface="Montserrat"/>
              </a:rPr>
              <a:t>VLA spectrum evolution</a:t>
            </a:r>
            <a:endParaRPr b="0" sz="3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84"/>
          <p:cNvSpPr txBox="1"/>
          <p:nvPr/>
        </p:nvSpPr>
        <p:spPr>
          <a:xfrm rot="-5400000">
            <a:off x="72736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Sokolovsky et al. (2023, MNRAS, 521, 5453)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5"/>
          <p:cNvSpPr txBox="1"/>
          <p:nvPr>
            <p:ph type="title"/>
          </p:nvPr>
        </p:nvSpPr>
        <p:spPr>
          <a:xfrm>
            <a:off x="54150" y="130625"/>
            <a:ext cx="90357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V1674 Her - VLBA synchrotron emission images</a:t>
            </a:r>
            <a:endParaRPr/>
          </a:p>
        </p:txBody>
      </p:sp>
      <p:pic>
        <p:nvPicPr>
          <p:cNvPr id="555" name="Google Shape;55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92" y="789125"/>
            <a:ext cx="7982817" cy="447852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5"/>
          <p:cNvSpPr txBox="1"/>
          <p:nvPr/>
        </p:nvSpPr>
        <p:spPr>
          <a:xfrm>
            <a:off x="1319525" y="4604700"/>
            <a:ext cx="859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t0 + 20 days                                 t0 + 24 days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557" name="Google Shape;557;p85"/>
          <p:cNvSpPr txBox="1"/>
          <p:nvPr/>
        </p:nvSpPr>
        <p:spPr>
          <a:xfrm>
            <a:off x="3728700" y="718500"/>
            <a:ext cx="168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5 GHz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558" name="Google Shape;558;p85"/>
          <p:cNvSpPr txBox="1"/>
          <p:nvPr/>
        </p:nvSpPr>
        <p:spPr>
          <a:xfrm rot="-5400000">
            <a:off x="72736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 Williams et al. (2023, AAS 242, 109.6)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 txBox="1"/>
          <p:nvPr>
            <p:ph type="title"/>
          </p:nvPr>
        </p:nvSpPr>
        <p:spPr>
          <a:xfrm>
            <a:off x="108150" y="130625"/>
            <a:ext cx="89277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and </a:t>
            </a:r>
            <a:r>
              <a:rPr lang="en"/>
              <a:t>synchrotron</a:t>
            </a:r>
            <a:r>
              <a:rPr lang="en"/>
              <a:t> humps?</a:t>
            </a:r>
            <a:endParaRPr/>
          </a:p>
        </p:txBody>
      </p:sp>
      <p:sp>
        <p:nvSpPr>
          <p:cNvPr id="564" name="Google Shape;564;p86"/>
          <p:cNvSpPr txBox="1"/>
          <p:nvPr/>
        </p:nvSpPr>
        <p:spPr>
          <a:xfrm>
            <a:off x="330650" y="759275"/>
            <a:ext cx="859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65" name="Google Shape;56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12925"/>
            <a:ext cx="8576357" cy="4366343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86"/>
          <p:cNvSpPr txBox="1"/>
          <p:nvPr/>
        </p:nvSpPr>
        <p:spPr>
          <a:xfrm rot="-5400000">
            <a:off x="7273666" y="3224465"/>
            <a:ext cx="34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Chomiuk et al. (2021, ApJS, 257, 49)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2"/>
          <p:cNvSpPr txBox="1"/>
          <p:nvPr>
            <p:ph idx="4294967295" type="body"/>
          </p:nvPr>
        </p:nvSpPr>
        <p:spPr>
          <a:xfrm>
            <a:off x="284125" y="1191825"/>
            <a:ext cx="89103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63 ks, non-detection</a:t>
            </a:r>
            <a:r>
              <a:rPr lang="en" sz="2900"/>
              <a:t>  &lt;0.002 cts/s (2 focal plane modules)</a:t>
            </a:r>
            <a:endParaRPr sz="29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200" name="Google Shape;200;p42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   eruption + 2 days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610" y="1695450"/>
            <a:ext cx="6240780" cy="3441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7"/>
          <p:cNvSpPr txBox="1"/>
          <p:nvPr>
            <p:ph type="title"/>
          </p:nvPr>
        </p:nvSpPr>
        <p:spPr>
          <a:xfrm>
            <a:off x="73475" y="-21775"/>
            <a:ext cx="90012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Finding novae</a:t>
            </a:r>
            <a:r>
              <a:rPr lang="en" sz="2500">
                <a:solidFill>
                  <a:srgbClr val="13294B"/>
                </a:solidFill>
              </a:rPr>
              <a:t> is not really solved</a:t>
            </a:r>
            <a:endParaRPr sz="2500">
              <a:solidFill>
                <a:srgbClr val="13294B"/>
              </a:solidFill>
            </a:endParaRPr>
          </a:p>
        </p:txBody>
      </p:sp>
      <p:pic>
        <p:nvPicPr>
          <p:cNvPr id="572" name="Google Shape;57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5" y="694625"/>
            <a:ext cx="9025469" cy="4494554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7"/>
          <p:cNvSpPr txBox="1"/>
          <p:nvPr>
            <p:ph idx="1" type="body"/>
          </p:nvPr>
        </p:nvSpPr>
        <p:spPr>
          <a:xfrm>
            <a:off x="311700" y="340175"/>
            <a:ext cx="86610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/>
              <a:t>YZ Ret (2020) was discovered a </a:t>
            </a:r>
            <a:r>
              <a:rPr i="1" lang="en" sz="2600"/>
              <a:t>week</a:t>
            </a:r>
            <a:r>
              <a:rPr lang="en" sz="2600"/>
              <a:t> after eruption!</a:t>
            </a:r>
            <a:endParaRPr sz="2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5699" y="770825"/>
            <a:ext cx="4225900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88"/>
          <p:cNvSpPr txBox="1"/>
          <p:nvPr>
            <p:ph type="title"/>
          </p:nvPr>
        </p:nvSpPr>
        <p:spPr>
          <a:xfrm>
            <a:off x="73475" y="-21775"/>
            <a:ext cx="89166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Should be</a:t>
            </a:r>
            <a:r>
              <a:rPr lang="en" sz="2500">
                <a:solidFill>
                  <a:srgbClr val="13294B"/>
                </a:solidFill>
              </a:rPr>
              <a:t> 25/</a:t>
            </a:r>
            <a:r>
              <a:rPr lang="en" sz="2500"/>
              <a:t>year</a:t>
            </a:r>
            <a:r>
              <a:rPr lang="en" sz="2500">
                <a:solidFill>
                  <a:srgbClr val="13294B"/>
                </a:solidFill>
              </a:rPr>
              <a:t> (</a:t>
            </a:r>
            <a:r>
              <a:rPr lang="en" sz="2500"/>
              <a:t>observed</a:t>
            </a:r>
            <a:r>
              <a:rPr lang="en" sz="2500">
                <a:solidFill>
                  <a:srgbClr val="13294B"/>
                </a:solidFill>
              </a:rPr>
              <a:t> 10/</a:t>
            </a:r>
            <a:r>
              <a:rPr lang="en" sz="2500"/>
              <a:t>year</a:t>
            </a:r>
            <a:r>
              <a:rPr lang="en" sz="2500">
                <a:solidFill>
                  <a:srgbClr val="13294B"/>
                </a:solidFill>
              </a:rPr>
              <a:t>)</a:t>
            </a:r>
            <a:endParaRPr sz="2500">
              <a:solidFill>
                <a:srgbClr val="13294B"/>
              </a:solidFill>
            </a:endParaRPr>
          </a:p>
        </p:txBody>
      </p:sp>
      <p:sp>
        <p:nvSpPr>
          <p:cNvPr id="580" name="Google Shape;580;p88"/>
          <p:cNvSpPr txBox="1"/>
          <p:nvPr/>
        </p:nvSpPr>
        <p:spPr>
          <a:xfrm>
            <a:off x="4765700" y="677800"/>
            <a:ext cx="40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493 historical novae in Galactic coordinates</a:t>
            </a:r>
            <a:endParaRPr>
              <a:solidFill>
                <a:srgbClr val="1329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1" name="Google Shape;58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900" y="3009375"/>
            <a:ext cx="3037326" cy="21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8"/>
          <p:cNvSpPr txBox="1"/>
          <p:nvPr/>
        </p:nvSpPr>
        <p:spPr>
          <a:xfrm>
            <a:off x="5180500" y="2735025"/>
            <a:ext cx="35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Simulated peak magnitudes of novae</a:t>
            </a:r>
            <a:endParaRPr>
              <a:solidFill>
                <a:srgbClr val="1329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88"/>
          <p:cNvSpPr txBox="1"/>
          <p:nvPr/>
        </p:nvSpPr>
        <p:spPr>
          <a:xfrm>
            <a:off x="7040550" y="3142600"/>
            <a:ext cx="74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294B"/>
                </a:solidFill>
                <a:latin typeface="Montserrat"/>
                <a:ea typeface="Montserrat"/>
                <a:cs typeface="Montserrat"/>
                <a:sym typeface="Montserrat"/>
              </a:rPr>
              <a:t>g=15</a:t>
            </a:r>
            <a:endParaRPr b="1">
              <a:solidFill>
                <a:srgbClr val="1329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84" name="Google Shape;584;p88"/>
          <p:cNvCxnSpPr/>
          <p:nvPr/>
        </p:nvCxnSpPr>
        <p:spPr>
          <a:xfrm rot="10800000">
            <a:off x="6766475" y="3340450"/>
            <a:ext cx="322500" cy="4500"/>
          </a:xfrm>
          <a:prstGeom prst="straightConnector1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5" name="Google Shape;585;p88"/>
          <p:cNvSpPr txBox="1"/>
          <p:nvPr/>
        </p:nvSpPr>
        <p:spPr>
          <a:xfrm rot="-5399660">
            <a:off x="7303702" y="3316067"/>
            <a:ext cx="30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Kawash et al. (2021, ApJ, 922, 25)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6" name="Google Shape;586;p88"/>
          <p:cNvSpPr txBox="1"/>
          <p:nvPr/>
        </p:nvSpPr>
        <p:spPr>
          <a:xfrm>
            <a:off x="195950" y="710300"/>
            <a:ext cx="4898700" cy="43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Why do we need more novae</a:t>
            </a: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61950" lvl="0" marL="457200" rtl="0" algn="l">
              <a:spcBef>
                <a:spcPts val="200"/>
              </a:spcBef>
              <a:spcAft>
                <a:spcPts val="0"/>
              </a:spcAft>
              <a:buClr>
                <a:srgbClr val="13294B"/>
              </a:buClr>
              <a:buSzPts val="2100"/>
              <a:buFont typeface="Georgia"/>
              <a:buChar char="●"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Test our understanding of </a:t>
            </a:r>
            <a:r>
              <a:rPr b="1"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nova population</a:t>
            </a: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 and  their contribution to the Galaxy chemical evolution (most </a:t>
            </a:r>
            <a:r>
              <a:rPr baseline="30000"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7</a:t>
            </a: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Li is from novae?? </a:t>
            </a:r>
            <a:r>
              <a:rPr lang="en" sz="21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Kemp et al. 2022, ApJ, 933, L30</a:t>
            </a: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61950" lvl="0" marL="457200" rtl="0" algn="l">
              <a:spcBef>
                <a:spcPts val="200"/>
              </a:spcBef>
              <a:spcAft>
                <a:spcPts val="200"/>
              </a:spcAft>
              <a:buClr>
                <a:srgbClr val="13294B"/>
              </a:buClr>
              <a:buSzPts val="2100"/>
              <a:buFont typeface="Georgia"/>
              <a:buChar char="●"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Minimize </a:t>
            </a:r>
            <a:r>
              <a:rPr b="1"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eruption to discovery time</a:t>
            </a: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 for organizing MW follow-up with pointed instruments: NuSTAR, VLA, etc.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9"/>
          <p:cNvSpPr txBox="1"/>
          <p:nvPr>
            <p:ph type="title"/>
          </p:nvPr>
        </p:nvSpPr>
        <p:spPr>
          <a:xfrm>
            <a:off x="73475" y="-21775"/>
            <a:ext cx="89166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Novae are being discovered by professional and amateur surveys </a:t>
            </a:r>
            <a:r>
              <a:rPr b="0" lang="en" sz="2500"/>
              <a:t>mostly in optical, but also NIR</a:t>
            </a:r>
            <a:endParaRPr b="0" sz="2500">
              <a:solidFill>
                <a:srgbClr val="13294B"/>
              </a:solidFill>
            </a:endParaRPr>
          </a:p>
        </p:txBody>
      </p:sp>
      <p:pic>
        <p:nvPicPr>
          <p:cNvPr id="592" name="Google Shape;59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675" y="963450"/>
            <a:ext cx="2657426" cy="35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3450" y="887250"/>
            <a:ext cx="1715161" cy="17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6300" y="1685225"/>
            <a:ext cx="3425301" cy="22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89"/>
          <p:cNvSpPr txBox="1"/>
          <p:nvPr/>
        </p:nvSpPr>
        <p:spPr>
          <a:xfrm>
            <a:off x="774250" y="4567925"/>
            <a:ext cx="1310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ASAS-SN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6" name="Google Shape;596;p89"/>
          <p:cNvSpPr txBox="1"/>
          <p:nvPr/>
        </p:nvSpPr>
        <p:spPr>
          <a:xfrm>
            <a:off x="3508200" y="2497250"/>
            <a:ext cx="16818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Gaia Alerts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7" name="Google Shape;597;p89"/>
          <p:cNvSpPr txBox="1"/>
          <p:nvPr/>
        </p:nvSpPr>
        <p:spPr>
          <a:xfrm>
            <a:off x="5525400" y="871625"/>
            <a:ext cx="37446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amateurs in Japan</a:t>
            </a: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, Australia, Brazil are especially active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8" name="Google Shape;598;p89"/>
          <p:cNvSpPr txBox="1"/>
          <p:nvPr/>
        </p:nvSpPr>
        <p:spPr>
          <a:xfrm>
            <a:off x="6184450" y="3961650"/>
            <a:ext cx="21321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Koichi Itagaki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99" name="Google Shape;599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1901" y="3015050"/>
            <a:ext cx="2269201" cy="19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0"/>
          <p:cNvSpPr txBox="1"/>
          <p:nvPr>
            <p:ph type="title"/>
          </p:nvPr>
        </p:nvSpPr>
        <p:spPr>
          <a:xfrm>
            <a:off x="73475" y="-21775"/>
            <a:ext cx="89166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Amateur-led survey I participate in:</a:t>
            </a:r>
            <a:r>
              <a:rPr lang="en" sz="2500">
                <a:solidFill>
                  <a:srgbClr val="13294B"/>
                </a:solidFill>
              </a:rPr>
              <a:t> </a:t>
            </a:r>
            <a:r>
              <a:rPr lang="en" sz="2500" u="sng">
                <a:solidFill>
                  <a:schemeClr val="hlink"/>
                </a:solidFill>
                <a:hlinkClick r:id="rId3"/>
              </a:rPr>
              <a:t>New Milky Way</a:t>
            </a:r>
            <a:endParaRPr sz="2500">
              <a:solidFill>
                <a:srgbClr val="13294B"/>
              </a:solidFill>
            </a:endParaRPr>
          </a:p>
        </p:txBody>
      </p:sp>
      <p:sp>
        <p:nvSpPr>
          <p:cNvPr id="605" name="Google Shape;605;p90"/>
          <p:cNvSpPr txBox="1"/>
          <p:nvPr/>
        </p:nvSpPr>
        <p:spPr>
          <a:xfrm>
            <a:off x="208200" y="665400"/>
            <a:ext cx="5155800" cy="42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100"/>
              <a:buFont typeface="Georgia"/>
              <a:buChar char="●"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Stanislav Korotkiy - is the main force behind the survey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61950" lvl="0" marL="457200" rtl="0" algn="l">
              <a:spcBef>
                <a:spcPts val="200"/>
              </a:spcBef>
              <a:spcAft>
                <a:spcPts val="0"/>
              </a:spcAft>
              <a:buClr>
                <a:srgbClr val="13294B"/>
              </a:buClr>
              <a:buSzPts val="2100"/>
              <a:buFont typeface="Georgia"/>
              <a:buChar char="●"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135mm telephoto lens + CCD camera (2 sets)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61950" lvl="0" marL="457200" rtl="0" algn="l">
              <a:spcBef>
                <a:spcPts val="200"/>
              </a:spcBef>
              <a:spcAft>
                <a:spcPts val="0"/>
              </a:spcAft>
              <a:buClr>
                <a:srgbClr val="13294B"/>
              </a:buClr>
              <a:buSzPts val="2100"/>
              <a:buFont typeface="Georgia"/>
              <a:buChar char="●"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All Milky Way visible from the observing site down to ~13mag every clear night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61950" lvl="0" marL="457200" rtl="0" algn="l">
              <a:spcBef>
                <a:spcPts val="200"/>
              </a:spcBef>
              <a:spcAft>
                <a:spcPts val="0"/>
              </a:spcAft>
              <a:buClr>
                <a:srgbClr val="13294B"/>
              </a:buClr>
              <a:buSzPts val="2100"/>
              <a:buFont typeface="Georgia"/>
              <a:buChar char="●"/>
            </a:pPr>
            <a:r>
              <a:rPr lang="en" sz="21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Automated imaging control and transient detection pipeline</a:t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21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06" name="Google Shape;606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500" y="513000"/>
            <a:ext cx="3419800" cy="455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/>
          <p:nvPr>
            <p:ph type="title"/>
          </p:nvPr>
        </p:nvSpPr>
        <p:spPr>
          <a:xfrm>
            <a:off x="73475" y="-21775"/>
            <a:ext cx="89166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TCP J20315286+2740166</a:t>
            </a:r>
            <a:r>
              <a:rPr lang="en" sz="2500"/>
              <a:t> dwarf nova found by</a:t>
            </a:r>
            <a:r>
              <a:rPr lang="en" sz="2500"/>
              <a:t> </a:t>
            </a:r>
            <a:r>
              <a:rPr lang="en" sz="25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NMW</a:t>
            </a:r>
            <a:endParaRPr sz="2500"/>
          </a:p>
        </p:txBody>
      </p:sp>
      <p:pic>
        <p:nvPicPr>
          <p:cNvPr id="612" name="Google Shape;612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779" y="466025"/>
            <a:ext cx="7720885" cy="4658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2"/>
          <p:cNvSpPr txBox="1"/>
          <p:nvPr>
            <p:ph type="title"/>
          </p:nvPr>
        </p:nvSpPr>
        <p:spPr>
          <a:xfrm>
            <a:off x="73475" y="-21775"/>
            <a:ext cx="89166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TCP J20315286+2740166</a:t>
            </a:r>
            <a:r>
              <a:rPr lang="en" sz="2500"/>
              <a:t> dwarf nova found by </a:t>
            </a:r>
            <a:r>
              <a:rPr lang="en" sz="25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NMW</a:t>
            </a:r>
            <a:endParaRPr sz="2500"/>
          </a:p>
        </p:txBody>
      </p:sp>
      <p:pic>
        <p:nvPicPr>
          <p:cNvPr id="618" name="Google Shape;618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8563" y="728313"/>
            <a:ext cx="3686875" cy="36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3"/>
          <p:cNvSpPr txBox="1"/>
          <p:nvPr>
            <p:ph type="title"/>
          </p:nvPr>
        </p:nvSpPr>
        <p:spPr>
          <a:xfrm>
            <a:off x="108150" y="130625"/>
            <a:ext cx="89277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 optical-IR nova searches? (V959 Mon)</a:t>
            </a:r>
            <a:endParaRPr/>
          </a:p>
        </p:txBody>
      </p:sp>
      <p:pic>
        <p:nvPicPr>
          <p:cNvPr id="624" name="Google Shape;62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620" y="712925"/>
            <a:ext cx="6586759" cy="4389962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3"/>
          <p:cNvSpPr txBox="1"/>
          <p:nvPr/>
        </p:nvSpPr>
        <p:spPr>
          <a:xfrm rot="-5399660">
            <a:off x="7303702" y="3316067"/>
            <a:ext cx="30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Chomiuk et al. (2014, Nature, 514, 339)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/>
          <p:nvPr>
            <p:ph idx="4294967295" type="body"/>
          </p:nvPr>
        </p:nvSpPr>
        <p:spPr>
          <a:xfrm>
            <a:off x="284117" y="1191816"/>
            <a:ext cx="8611500" cy="27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22</a:t>
            </a:r>
            <a:r>
              <a:rPr lang="en" sz="2900"/>
              <a:t> ks, clear detection  1.0 cts/s (2 focal plane modules)</a:t>
            </a:r>
            <a:endParaRPr sz="29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207" name="Google Shape;207;p43"/>
          <p:cNvSpPr txBox="1"/>
          <p:nvPr>
            <p:ph idx="4294967295" type="title"/>
          </p:nvPr>
        </p:nvSpPr>
        <p:spPr>
          <a:xfrm>
            <a:off x="284117" y="273844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   eruption + 47 days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610" y="1691640"/>
            <a:ext cx="6240780" cy="345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4"/>
          <p:cNvSpPr txBox="1"/>
          <p:nvPr>
            <p:ph idx="4294967295" type="body"/>
          </p:nvPr>
        </p:nvSpPr>
        <p:spPr>
          <a:xfrm>
            <a:off x="5867025" y="810825"/>
            <a:ext cx="3194700" cy="4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Concave</a:t>
            </a:r>
            <a:r>
              <a:rPr lang="en" sz="2900"/>
              <a:t> and mostly </a:t>
            </a:r>
            <a:r>
              <a:rPr b="1" lang="en" sz="2900"/>
              <a:t>featureless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Power law fit: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γ= 3.7</a:t>
            </a:r>
            <a:r>
              <a:rPr lang="en" sz="2900"/>
              <a:t>4+/-0.06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N</a:t>
            </a:r>
            <a:r>
              <a:rPr b="1" baseline="-25000" lang="en" sz="2900"/>
              <a:t>H</a:t>
            </a:r>
            <a:r>
              <a:rPr b="1" lang="en" sz="2900"/>
              <a:t> </a:t>
            </a:r>
            <a:r>
              <a:rPr lang="en" sz="2900"/>
              <a:t>= 1.57 +/-0.01 x</a:t>
            </a:r>
            <a:r>
              <a:rPr b="1" lang="en" sz="2900"/>
              <a:t>10</a:t>
            </a:r>
            <a:r>
              <a:rPr b="1" baseline="30000" lang="en" sz="2900"/>
              <a:t>23</a:t>
            </a:r>
            <a:r>
              <a:rPr lang="en" sz="2900"/>
              <a:t> cm</a:t>
            </a:r>
            <a:r>
              <a:rPr baseline="30000" lang="en" sz="2900"/>
              <a:t>-2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χ</a:t>
            </a:r>
            <a:r>
              <a:rPr baseline="30000" lang="en" sz="2700"/>
              <a:t>2</a:t>
            </a:r>
            <a:r>
              <a:rPr baseline="-25000" lang="en" sz="2700"/>
              <a:t>red</a:t>
            </a:r>
            <a:r>
              <a:rPr lang="en" sz="2700"/>
              <a:t>= 236/235</a:t>
            </a:r>
            <a:endParaRPr sz="2700"/>
          </a:p>
        </p:txBody>
      </p:sp>
      <p:sp>
        <p:nvSpPr>
          <p:cNvPr id="214" name="Google Shape;214;p44"/>
          <p:cNvSpPr txBox="1"/>
          <p:nvPr>
            <p:ph idx="4294967295" type="title"/>
          </p:nvPr>
        </p:nvSpPr>
        <p:spPr>
          <a:xfrm>
            <a:off x="284117" y="-309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</a:t>
            </a:r>
            <a:r>
              <a:rPr lang="en"/>
              <a:t>   NuSTAR spectrum</a:t>
            </a:r>
            <a:endParaRPr/>
          </a:p>
        </p:txBody>
      </p:sp>
      <p:pic>
        <p:nvPicPr>
          <p:cNvPr id="215" name="Google Shape;2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665" y="762000"/>
            <a:ext cx="5952492" cy="437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"/>
          <p:cNvSpPr txBox="1"/>
          <p:nvPr>
            <p:ph idx="4294967295" type="body"/>
          </p:nvPr>
        </p:nvSpPr>
        <p:spPr>
          <a:xfrm>
            <a:off x="5867025" y="810825"/>
            <a:ext cx="32769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Concave</a:t>
            </a:r>
            <a:r>
              <a:rPr lang="en" sz="2900"/>
              <a:t> and mostly </a:t>
            </a:r>
            <a:r>
              <a:rPr b="1" lang="en" sz="2900"/>
              <a:t>featureless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</a:t>
            </a:r>
            <a:r>
              <a:rPr lang="en" sz="2900"/>
              <a:t>hermal bremsstrahlung</a:t>
            </a:r>
            <a:r>
              <a:rPr lang="en" sz="2900"/>
              <a:t> fit: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kT </a:t>
            </a:r>
            <a:r>
              <a:rPr b="1" lang="en" sz="2900"/>
              <a:t>= 4.4</a:t>
            </a:r>
            <a:r>
              <a:rPr lang="en" sz="2900"/>
              <a:t>3</a:t>
            </a:r>
            <a:r>
              <a:rPr lang="en" sz="2900"/>
              <a:t>+/-0.09 keV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N</a:t>
            </a:r>
            <a:r>
              <a:rPr b="1" baseline="-25000" lang="en" sz="2900"/>
              <a:t>H</a:t>
            </a:r>
            <a:r>
              <a:rPr b="1" lang="en" sz="2900"/>
              <a:t> </a:t>
            </a:r>
            <a:r>
              <a:rPr b="1" lang="en" sz="2900"/>
              <a:t>= 0</a:t>
            </a:r>
            <a:r>
              <a:rPr lang="en" sz="2900"/>
              <a:t> cm</a:t>
            </a:r>
            <a:r>
              <a:rPr baseline="30000" lang="en" sz="2900"/>
              <a:t>-2 </a:t>
            </a:r>
            <a:r>
              <a:rPr lang="en" sz="2600">
                <a:solidFill>
                  <a:srgbClr val="E84A27"/>
                </a:solidFill>
              </a:rPr>
              <a:t>(no excess over the assumed Galactic value)</a:t>
            </a:r>
            <a:endParaRPr sz="26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χ</a:t>
            </a:r>
            <a:r>
              <a:rPr baseline="30000" lang="en" sz="2700"/>
              <a:t>2</a:t>
            </a:r>
            <a:r>
              <a:rPr baseline="-25000" lang="en" sz="2700"/>
              <a:t>red</a:t>
            </a:r>
            <a:r>
              <a:rPr lang="en" sz="2700"/>
              <a:t>= </a:t>
            </a:r>
            <a:r>
              <a:rPr lang="en" sz="2700"/>
              <a:t>254/235</a:t>
            </a:r>
            <a:endParaRPr sz="2700"/>
          </a:p>
        </p:txBody>
      </p:sp>
      <p:sp>
        <p:nvSpPr>
          <p:cNvPr id="221" name="Google Shape;221;p45"/>
          <p:cNvSpPr txBox="1"/>
          <p:nvPr>
            <p:ph idx="4294967295" type="title"/>
          </p:nvPr>
        </p:nvSpPr>
        <p:spPr>
          <a:xfrm>
            <a:off x="284117" y="-309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</a:t>
            </a:r>
            <a:r>
              <a:rPr lang="en"/>
              <a:t>   NuSTAR spectrum</a:t>
            </a:r>
            <a:endParaRPr/>
          </a:p>
        </p:txBody>
      </p:sp>
      <p:pic>
        <p:nvPicPr>
          <p:cNvPr id="222" name="Google Shape;22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665" y="762000"/>
            <a:ext cx="5952492" cy="437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6"/>
          <p:cNvSpPr txBox="1"/>
          <p:nvPr>
            <p:ph idx="4294967295" type="body"/>
          </p:nvPr>
        </p:nvSpPr>
        <p:spPr>
          <a:xfrm>
            <a:off x="5867025" y="810825"/>
            <a:ext cx="32769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Concave </a:t>
            </a:r>
            <a:r>
              <a:rPr lang="en" sz="2900"/>
              <a:t>and mostly </a:t>
            </a:r>
            <a:r>
              <a:rPr b="1" lang="en" sz="2900"/>
              <a:t>featureless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Thermal plasma fit:</a:t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kT = 4.9</a:t>
            </a:r>
            <a:r>
              <a:rPr lang="en" sz="2900"/>
              <a:t>7</a:t>
            </a:r>
            <a:r>
              <a:rPr lang="en" sz="2900"/>
              <a:t> keV</a:t>
            </a:r>
            <a:br>
              <a:rPr lang="en" sz="2900"/>
            </a:b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N</a:t>
            </a:r>
            <a:r>
              <a:rPr b="1" baseline="-25000" lang="en" sz="2900"/>
              <a:t>H</a:t>
            </a:r>
            <a:r>
              <a:rPr b="1" lang="en" sz="2900"/>
              <a:t> = 0</a:t>
            </a:r>
            <a:r>
              <a:rPr lang="en" sz="2900"/>
              <a:t> cm</a:t>
            </a:r>
            <a:r>
              <a:rPr baseline="30000" lang="en" sz="2900"/>
              <a:t>-2 </a:t>
            </a:r>
            <a:r>
              <a:rPr lang="en" sz="2600">
                <a:solidFill>
                  <a:srgbClr val="E84A27"/>
                </a:solidFill>
              </a:rPr>
              <a:t>(no excess over the assumed Galactic value)</a:t>
            </a:r>
            <a:endParaRPr sz="2600">
              <a:solidFill>
                <a:srgbClr val="E84A2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χ</a:t>
            </a:r>
            <a:r>
              <a:rPr baseline="30000" lang="en" sz="2700"/>
              <a:t>2</a:t>
            </a:r>
            <a:r>
              <a:rPr baseline="-25000" lang="en" sz="2700"/>
              <a:t>red</a:t>
            </a:r>
            <a:r>
              <a:rPr lang="en" sz="2700"/>
              <a:t>= 853/235</a:t>
            </a:r>
            <a:r>
              <a:rPr lang="en" sz="2600">
                <a:solidFill>
                  <a:srgbClr val="E84A27"/>
                </a:solidFill>
              </a:rPr>
              <a:t> (bad)</a:t>
            </a:r>
            <a:endParaRPr sz="2600">
              <a:solidFill>
                <a:srgbClr val="E84A27"/>
              </a:solidFill>
            </a:endParaRPr>
          </a:p>
        </p:txBody>
      </p:sp>
      <p:sp>
        <p:nvSpPr>
          <p:cNvPr id="228" name="Google Shape;228;p46"/>
          <p:cNvSpPr txBox="1"/>
          <p:nvPr>
            <p:ph idx="4294967295" type="title"/>
          </p:nvPr>
        </p:nvSpPr>
        <p:spPr>
          <a:xfrm>
            <a:off x="284117" y="-30956"/>
            <a:ext cx="861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3300"/>
              <a:buFont typeface="Georgia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V1723 Sco (2024)</a:t>
            </a:r>
            <a:r>
              <a:rPr lang="en"/>
              <a:t>   NuSTAR spectrum</a:t>
            </a:r>
            <a:endParaRPr/>
          </a:p>
        </p:txBody>
      </p:sp>
      <p:pic>
        <p:nvPicPr>
          <p:cNvPr id="229" name="Google Shape;22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665" y="762000"/>
            <a:ext cx="5952492" cy="437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UIUC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Custom 5">
      <a:dk1>
        <a:srgbClr val="13284B"/>
      </a:dk1>
      <a:lt1>
        <a:srgbClr val="FFFFFF"/>
      </a:lt1>
      <a:dk2>
        <a:srgbClr val="1E3877"/>
      </a:dk2>
      <a:lt2>
        <a:srgbClr val="F8FAFC"/>
      </a:lt2>
      <a:accent1>
        <a:srgbClr val="FF552E"/>
      </a:accent1>
      <a:accent2>
        <a:srgbClr val="1D58A7"/>
      </a:accent2>
      <a:accent3>
        <a:srgbClr val="F5821E"/>
      </a:accent3>
      <a:accent4>
        <a:srgbClr val="009FD3"/>
      </a:accent4>
      <a:accent5>
        <a:srgbClr val="DD3403"/>
      </a:accent5>
      <a:accent6>
        <a:srgbClr val="D2D2D2"/>
      </a:accent6>
      <a:hlink>
        <a:srgbClr val="1D58A7"/>
      </a:hlink>
      <a:folHlink>
        <a:srgbClr val="DD340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